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Default Extension="wdp" ContentType="image/vnd.ms-photo"/>
  <Override PartName="/ppt/slideLayouts/slideLayout10.xml" ContentType="application/vnd.openxmlformats-officedocument.presentationml.slideLayout+xml"/>
  <Default Extension="gif" ContentType="image/gif"/>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handoutMasterIdLst>
    <p:handoutMasterId r:id="rId31"/>
  </p:handoutMasterIdLst>
  <p:sldIdLst>
    <p:sldId id="291" r:id="rId2"/>
    <p:sldId id="302" r:id="rId3"/>
    <p:sldId id="272" r:id="rId4"/>
    <p:sldId id="259" r:id="rId5"/>
    <p:sldId id="293" r:id="rId6"/>
    <p:sldId id="261" r:id="rId7"/>
    <p:sldId id="299" r:id="rId8"/>
    <p:sldId id="285" r:id="rId9"/>
    <p:sldId id="290" r:id="rId10"/>
    <p:sldId id="266" r:id="rId11"/>
    <p:sldId id="297" r:id="rId12"/>
    <p:sldId id="292" r:id="rId13"/>
    <p:sldId id="267" r:id="rId14"/>
    <p:sldId id="273" r:id="rId15"/>
    <p:sldId id="294" r:id="rId16"/>
    <p:sldId id="275" r:id="rId17"/>
    <p:sldId id="278" r:id="rId18"/>
    <p:sldId id="284" r:id="rId19"/>
    <p:sldId id="269" r:id="rId20"/>
    <p:sldId id="280" r:id="rId21"/>
    <p:sldId id="276" r:id="rId22"/>
    <p:sldId id="282" r:id="rId23"/>
    <p:sldId id="298" r:id="rId24"/>
    <p:sldId id="283" r:id="rId25"/>
    <p:sldId id="300" r:id="rId26"/>
    <p:sldId id="279" r:id="rId27"/>
    <p:sldId id="281" r:id="rId28"/>
    <p:sldId id="295" r:id="rId29"/>
  </p:sldIdLst>
  <p:sldSz cx="9144000" cy="6858000" type="screen4x3"/>
  <p:notesSz cx="9872663" cy="67421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99FF"/>
    <a:srgbClr val="0033CC"/>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356" autoAdjust="0"/>
    <p:restoredTop sz="87273" autoAdjust="0"/>
  </p:normalViewPr>
  <p:slideViewPr>
    <p:cSldViewPr>
      <p:cViewPr varScale="1">
        <p:scale>
          <a:sx n="62" d="100"/>
          <a:sy n="62" d="100"/>
        </p:scale>
        <p:origin x="-954" y="-7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98B04DF-B087-4008-9223-3B431867118C}" type="doc">
      <dgm:prSet loTypeId="urn:microsoft.com/office/officeart/2005/8/layout/equation1" loCatId="process" qsTypeId="urn:microsoft.com/office/officeart/2005/8/quickstyle/simple1" qsCatId="simple" csTypeId="urn:microsoft.com/office/officeart/2005/8/colors/accent1_2" csCatId="accent1" phldr="1"/>
      <dgm:spPr/>
    </dgm:pt>
    <dgm:pt modelId="{53C9E2AD-E270-4C10-B0D7-EF938B3CF719}">
      <dgm:prSet phldrT="[Text]"/>
      <dgm:spPr>
        <a:solidFill>
          <a:schemeClr val="accent1"/>
        </a:solidFill>
      </dgm:spPr>
      <dgm:t>
        <a:bodyPr/>
        <a:lstStyle/>
        <a:p>
          <a:r>
            <a:rPr lang="en-GB" dirty="0" smtClean="0"/>
            <a:t>cause</a:t>
          </a:r>
          <a:endParaRPr lang="en-GB" dirty="0"/>
        </a:p>
      </dgm:t>
    </dgm:pt>
    <dgm:pt modelId="{7CC33179-B79F-435F-A43B-6FFDF1DF6BDF}" type="parTrans" cxnId="{4FEA5693-62DB-4900-AD02-907698DB8EBC}">
      <dgm:prSet/>
      <dgm:spPr/>
      <dgm:t>
        <a:bodyPr/>
        <a:lstStyle/>
        <a:p>
          <a:endParaRPr lang="en-GB"/>
        </a:p>
      </dgm:t>
    </dgm:pt>
    <dgm:pt modelId="{5DAE79EB-E05A-40FD-B1D3-5C3C39090FED}" type="sibTrans" cxnId="{4FEA5693-62DB-4900-AD02-907698DB8EBC}">
      <dgm:prSet/>
      <dgm:spPr>
        <a:solidFill>
          <a:schemeClr val="accent5"/>
        </a:solidFill>
      </dgm:spPr>
      <dgm:t>
        <a:bodyPr/>
        <a:lstStyle/>
        <a:p>
          <a:endParaRPr lang="en-GB"/>
        </a:p>
      </dgm:t>
    </dgm:pt>
    <dgm:pt modelId="{F69E4EAC-0E2E-4061-BA62-830B11BA6EC6}">
      <dgm:prSet phldrT="[Text]"/>
      <dgm:spPr>
        <a:solidFill>
          <a:schemeClr val="accent4">
            <a:lumMod val="75000"/>
          </a:schemeClr>
        </a:solidFill>
      </dgm:spPr>
      <dgm:t>
        <a:bodyPr/>
        <a:lstStyle/>
        <a:p>
          <a:r>
            <a:rPr lang="en-GB" dirty="0" smtClean="0"/>
            <a:t>Cause</a:t>
          </a:r>
          <a:endParaRPr lang="en-GB" dirty="0"/>
        </a:p>
      </dgm:t>
    </dgm:pt>
    <dgm:pt modelId="{7FE663B1-6BA0-4516-9AC0-8D79F6FAF8B7}" type="parTrans" cxnId="{D5600FE4-4939-4CD9-B48B-B4F850D0DE41}">
      <dgm:prSet/>
      <dgm:spPr/>
      <dgm:t>
        <a:bodyPr/>
        <a:lstStyle/>
        <a:p>
          <a:endParaRPr lang="en-GB"/>
        </a:p>
      </dgm:t>
    </dgm:pt>
    <dgm:pt modelId="{80D3776B-490A-449A-9818-FFC955700BB5}" type="sibTrans" cxnId="{D5600FE4-4939-4CD9-B48B-B4F850D0DE41}">
      <dgm:prSet/>
      <dgm:spPr>
        <a:solidFill>
          <a:schemeClr val="accent5"/>
        </a:solidFill>
      </dgm:spPr>
      <dgm:t>
        <a:bodyPr/>
        <a:lstStyle/>
        <a:p>
          <a:endParaRPr lang="en-GB"/>
        </a:p>
      </dgm:t>
    </dgm:pt>
    <dgm:pt modelId="{FE208C66-D5BB-4291-BA56-046149E21F74}">
      <dgm:prSet phldrT="[Text]"/>
      <dgm:spPr>
        <a:solidFill>
          <a:schemeClr val="accent2">
            <a:lumMod val="50000"/>
          </a:schemeClr>
        </a:solidFill>
      </dgm:spPr>
      <dgm:t>
        <a:bodyPr/>
        <a:lstStyle/>
        <a:p>
          <a:r>
            <a:rPr lang="en-GB" dirty="0" smtClean="0"/>
            <a:t>event</a:t>
          </a:r>
          <a:endParaRPr lang="en-GB" dirty="0"/>
        </a:p>
      </dgm:t>
    </dgm:pt>
    <dgm:pt modelId="{B0B703B0-9B89-442A-8122-ED181236E561}" type="parTrans" cxnId="{C8BFA566-E843-4666-AC18-DBCD33A2370C}">
      <dgm:prSet/>
      <dgm:spPr/>
      <dgm:t>
        <a:bodyPr/>
        <a:lstStyle/>
        <a:p>
          <a:endParaRPr lang="en-GB"/>
        </a:p>
      </dgm:t>
    </dgm:pt>
    <dgm:pt modelId="{43652795-13F7-4742-B0BF-61C50CB51E59}" type="sibTrans" cxnId="{C8BFA566-E843-4666-AC18-DBCD33A2370C}">
      <dgm:prSet/>
      <dgm:spPr/>
      <dgm:t>
        <a:bodyPr/>
        <a:lstStyle/>
        <a:p>
          <a:endParaRPr lang="en-GB"/>
        </a:p>
      </dgm:t>
    </dgm:pt>
    <dgm:pt modelId="{FE5CA83C-0EBD-4E78-80EE-0B28684B5C2C}">
      <dgm:prSet/>
      <dgm:spPr>
        <a:solidFill>
          <a:schemeClr val="accent6"/>
        </a:solidFill>
      </dgm:spPr>
      <dgm:t>
        <a:bodyPr/>
        <a:lstStyle/>
        <a:p>
          <a:r>
            <a:rPr lang="en-GB" dirty="0" smtClean="0"/>
            <a:t>cause</a:t>
          </a:r>
          <a:endParaRPr lang="en-GB" dirty="0"/>
        </a:p>
      </dgm:t>
    </dgm:pt>
    <dgm:pt modelId="{A4316B35-D020-4BF9-850F-271D5979EFB0}" type="parTrans" cxnId="{02C550E8-CEEE-41A1-86CE-A7F0BB26D6E2}">
      <dgm:prSet/>
      <dgm:spPr/>
      <dgm:t>
        <a:bodyPr/>
        <a:lstStyle/>
        <a:p>
          <a:endParaRPr lang="en-GB"/>
        </a:p>
      </dgm:t>
    </dgm:pt>
    <dgm:pt modelId="{0A6757FC-4E45-48EA-A440-6E9ECF68EE82}" type="sibTrans" cxnId="{02C550E8-CEEE-41A1-86CE-A7F0BB26D6E2}">
      <dgm:prSet/>
      <dgm:spPr>
        <a:solidFill>
          <a:schemeClr val="accent5"/>
        </a:solidFill>
      </dgm:spPr>
      <dgm:t>
        <a:bodyPr/>
        <a:lstStyle/>
        <a:p>
          <a:endParaRPr lang="en-GB"/>
        </a:p>
      </dgm:t>
    </dgm:pt>
    <dgm:pt modelId="{B29258AB-AC2E-4EBE-9490-95C63310F54F}" type="pres">
      <dgm:prSet presAssocID="{998B04DF-B087-4008-9223-3B431867118C}" presName="linearFlow" presStyleCnt="0">
        <dgm:presLayoutVars>
          <dgm:dir/>
          <dgm:resizeHandles val="exact"/>
        </dgm:presLayoutVars>
      </dgm:prSet>
      <dgm:spPr/>
    </dgm:pt>
    <dgm:pt modelId="{ED018B97-6D9B-4616-8697-5433913017DB}" type="pres">
      <dgm:prSet presAssocID="{FE5CA83C-0EBD-4E78-80EE-0B28684B5C2C}" presName="node" presStyleLbl="node1" presStyleIdx="0" presStyleCnt="4">
        <dgm:presLayoutVars>
          <dgm:bulletEnabled val="1"/>
        </dgm:presLayoutVars>
      </dgm:prSet>
      <dgm:spPr/>
      <dgm:t>
        <a:bodyPr/>
        <a:lstStyle/>
        <a:p>
          <a:endParaRPr lang="en-US"/>
        </a:p>
      </dgm:t>
    </dgm:pt>
    <dgm:pt modelId="{B9BA4CDE-2A62-4D6A-A2A8-96442D6641C4}" type="pres">
      <dgm:prSet presAssocID="{0A6757FC-4E45-48EA-A440-6E9ECF68EE82}" presName="spacerL" presStyleCnt="0"/>
      <dgm:spPr/>
    </dgm:pt>
    <dgm:pt modelId="{BB149258-6A3B-4FA6-9FAC-6202A20353F2}" type="pres">
      <dgm:prSet presAssocID="{0A6757FC-4E45-48EA-A440-6E9ECF68EE82}" presName="sibTrans" presStyleLbl="sibTrans2D1" presStyleIdx="0" presStyleCnt="3"/>
      <dgm:spPr/>
      <dgm:t>
        <a:bodyPr/>
        <a:lstStyle/>
        <a:p>
          <a:endParaRPr lang="en-US"/>
        </a:p>
      </dgm:t>
    </dgm:pt>
    <dgm:pt modelId="{85D4BB31-0FFD-427F-A84E-A26E5C406140}" type="pres">
      <dgm:prSet presAssocID="{0A6757FC-4E45-48EA-A440-6E9ECF68EE82}" presName="spacerR" presStyleCnt="0"/>
      <dgm:spPr/>
    </dgm:pt>
    <dgm:pt modelId="{8C04E0A0-AF6E-4D70-AC1D-3DA9F90F3285}" type="pres">
      <dgm:prSet presAssocID="{53C9E2AD-E270-4C10-B0D7-EF938B3CF719}" presName="node" presStyleLbl="node1" presStyleIdx="1" presStyleCnt="4">
        <dgm:presLayoutVars>
          <dgm:bulletEnabled val="1"/>
        </dgm:presLayoutVars>
      </dgm:prSet>
      <dgm:spPr/>
      <dgm:t>
        <a:bodyPr/>
        <a:lstStyle/>
        <a:p>
          <a:endParaRPr lang="en-US"/>
        </a:p>
      </dgm:t>
    </dgm:pt>
    <dgm:pt modelId="{ED347574-D7B2-4533-BCD1-99B564F5B391}" type="pres">
      <dgm:prSet presAssocID="{5DAE79EB-E05A-40FD-B1D3-5C3C39090FED}" presName="spacerL" presStyleCnt="0"/>
      <dgm:spPr/>
    </dgm:pt>
    <dgm:pt modelId="{8EC77827-8F37-4C14-A1C8-F0C84AA7D464}" type="pres">
      <dgm:prSet presAssocID="{5DAE79EB-E05A-40FD-B1D3-5C3C39090FED}" presName="sibTrans" presStyleLbl="sibTrans2D1" presStyleIdx="1" presStyleCnt="3"/>
      <dgm:spPr/>
      <dgm:t>
        <a:bodyPr/>
        <a:lstStyle/>
        <a:p>
          <a:endParaRPr lang="en-US"/>
        </a:p>
      </dgm:t>
    </dgm:pt>
    <dgm:pt modelId="{79AFC78B-6511-4393-8144-EAAACA00ED65}" type="pres">
      <dgm:prSet presAssocID="{5DAE79EB-E05A-40FD-B1D3-5C3C39090FED}" presName="spacerR" presStyleCnt="0"/>
      <dgm:spPr/>
    </dgm:pt>
    <dgm:pt modelId="{526D3B5C-2B74-4194-9AB9-BBB3EC7EE8F7}" type="pres">
      <dgm:prSet presAssocID="{F69E4EAC-0E2E-4061-BA62-830B11BA6EC6}" presName="node" presStyleLbl="node1" presStyleIdx="2" presStyleCnt="4">
        <dgm:presLayoutVars>
          <dgm:bulletEnabled val="1"/>
        </dgm:presLayoutVars>
      </dgm:prSet>
      <dgm:spPr/>
      <dgm:t>
        <a:bodyPr/>
        <a:lstStyle/>
        <a:p>
          <a:endParaRPr lang="en-GB"/>
        </a:p>
      </dgm:t>
    </dgm:pt>
    <dgm:pt modelId="{651D6B18-B89F-4DFB-9406-86D5D8543D1B}" type="pres">
      <dgm:prSet presAssocID="{80D3776B-490A-449A-9818-FFC955700BB5}" presName="spacerL" presStyleCnt="0"/>
      <dgm:spPr/>
    </dgm:pt>
    <dgm:pt modelId="{26DB6ADB-0674-41AF-96F4-BC28DA5E29EE}" type="pres">
      <dgm:prSet presAssocID="{80D3776B-490A-449A-9818-FFC955700BB5}" presName="sibTrans" presStyleLbl="sibTrans2D1" presStyleIdx="2" presStyleCnt="3"/>
      <dgm:spPr/>
      <dgm:t>
        <a:bodyPr/>
        <a:lstStyle/>
        <a:p>
          <a:endParaRPr lang="en-US"/>
        </a:p>
      </dgm:t>
    </dgm:pt>
    <dgm:pt modelId="{F7550CBD-A18C-40E5-8E49-95DFE059982A}" type="pres">
      <dgm:prSet presAssocID="{80D3776B-490A-449A-9818-FFC955700BB5}" presName="spacerR" presStyleCnt="0"/>
      <dgm:spPr/>
    </dgm:pt>
    <dgm:pt modelId="{850A92CA-BCEF-4E8B-BB37-F2DAE7D50FCE}" type="pres">
      <dgm:prSet presAssocID="{FE208C66-D5BB-4291-BA56-046149E21F74}" presName="node" presStyleLbl="node1" presStyleIdx="3" presStyleCnt="4">
        <dgm:presLayoutVars>
          <dgm:bulletEnabled val="1"/>
        </dgm:presLayoutVars>
      </dgm:prSet>
      <dgm:spPr/>
      <dgm:t>
        <a:bodyPr/>
        <a:lstStyle/>
        <a:p>
          <a:endParaRPr lang="en-GB"/>
        </a:p>
      </dgm:t>
    </dgm:pt>
  </dgm:ptLst>
  <dgm:cxnLst>
    <dgm:cxn modelId="{8C115B78-2091-4243-B362-60DC3907E06A}" type="presOf" srcId="{FE208C66-D5BB-4291-BA56-046149E21F74}" destId="{850A92CA-BCEF-4E8B-BB37-F2DAE7D50FCE}" srcOrd="0" destOrd="0" presId="urn:microsoft.com/office/officeart/2005/8/layout/equation1"/>
    <dgm:cxn modelId="{32D50CF1-AC77-43C0-8B6F-1A6BCFE8160D}" type="presOf" srcId="{F69E4EAC-0E2E-4061-BA62-830B11BA6EC6}" destId="{526D3B5C-2B74-4194-9AB9-BBB3EC7EE8F7}" srcOrd="0" destOrd="0" presId="urn:microsoft.com/office/officeart/2005/8/layout/equation1"/>
    <dgm:cxn modelId="{4418977A-C649-4664-BA7F-F6D1B4ED42C4}" type="presOf" srcId="{FE5CA83C-0EBD-4E78-80EE-0B28684B5C2C}" destId="{ED018B97-6D9B-4616-8697-5433913017DB}" srcOrd="0" destOrd="0" presId="urn:microsoft.com/office/officeart/2005/8/layout/equation1"/>
    <dgm:cxn modelId="{ECC9B73E-5144-4591-931C-95BA2FC8DF1F}" type="presOf" srcId="{0A6757FC-4E45-48EA-A440-6E9ECF68EE82}" destId="{BB149258-6A3B-4FA6-9FAC-6202A20353F2}" srcOrd="0" destOrd="0" presId="urn:microsoft.com/office/officeart/2005/8/layout/equation1"/>
    <dgm:cxn modelId="{67BE8DC8-F016-45F8-AF5F-B740CD1CAA43}" type="presOf" srcId="{998B04DF-B087-4008-9223-3B431867118C}" destId="{B29258AB-AC2E-4EBE-9490-95C63310F54F}" srcOrd="0" destOrd="0" presId="urn:microsoft.com/office/officeart/2005/8/layout/equation1"/>
    <dgm:cxn modelId="{D5600FE4-4939-4CD9-B48B-B4F850D0DE41}" srcId="{998B04DF-B087-4008-9223-3B431867118C}" destId="{F69E4EAC-0E2E-4061-BA62-830B11BA6EC6}" srcOrd="2" destOrd="0" parTransId="{7FE663B1-6BA0-4516-9AC0-8D79F6FAF8B7}" sibTransId="{80D3776B-490A-449A-9818-FFC955700BB5}"/>
    <dgm:cxn modelId="{C8BFA566-E843-4666-AC18-DBCD33A2370C}" srcId="{998B04DF-B087-4008-9223-3B431867118C}" destId="{FE208C66-D5BB-4291-BA56-046149E21F74}" srcOrd="3" destOrd="0" parTransId="{B0B703B0-9B89-442A-8122-ED181236E561}" sibTransId="{43652795-13F7-4742-B0BF-61C50CB51E59}"/>
    <dgm:cxn modelId="{4FAD38E3-6354-4EF6-BBA8-B5B74E6144AB}" type="presOf" srcId="{5DAE79EB-E05A-40FD-B1D3-5C3C39090FED}" destId="{8EC77827-8F37-4C14-A1C8-F0C84AA7D464}" srcOrd="0" destOrd="0" presId="urn:microsoft.com/office/officeart/2005/8/layout/equation1"/>
    <dgm:cxn modelId="{5B3CAF55-4FEF-4949-B791-D0CA76A80B56}" type="presOf" srcId="{80D3776B-490A-449A-9818-FFC955700BB5}" destId="{26DB6ADB-0674-41AF-96F4-BC28DA5E29EE}" srcOrd="0" destOrd="0" presId="urn:microsoft.com/office/officeart/2005/8/layout/equation1"/>
    <dgm:cxn modelId="{4FEA5693-62DB-4900-AD02-907698DB8EBC}" srcId="{998B04DF-B087-4008-9223-3B431867118C}" destId="{53C9E2AD-E270-4C10-B0D7-EF938B3CF719}" srcOrd="1" destOrd="0" parTransId="{7CC33179-B79F-435F-A43B-6FFDF1DF6BDF}" sibTransId="{5DAE79EB-E05A-40FD-B1D3-5C3C39090FED}"/>
    <dgm:cxn modelId="{6F4ED9F9-CA84-4328-8E7C-30BAFCFA2FDB}" type="presOf" srcId="{53C9E2AD-E270-4C10-B0D7-EF938B3CF719}" destId="{8C04E0A0-AF6E-4D70-AC1D-3DA9F90F3285}" srcOrd="0" destOrd="0" presId="urn:microsoft.com/office/officeart/2005/8/layout/equation1"/>
    <dgm:cxn modelId="{02C550E8-CEEE-41A1-86CE-A7F0BB26D6E2}" srcId="{998B04DF-B087-4008-9223-3B431867118C}" destId="{FE5CA83C-0EBD-4E78-80EE-0B28684B5C2C}" srcOrd="0" destOrd="0" parTransId="{A4316B35-D020-4BF9-850F-271D5979EFB0}" sibTransId="{0A6757FC-4E45-48EA-A440-6E9ECF68EE82}"/>
    <dgm:cxn modelId="{DC590CD9-C21D-4896-A636-9A3C12A2C354}" type="presParOf" srcId="{B29258AB-AC2E-4EBE-9490-95C63310F54F}" destId="{ED018B97-6D9B-4616-8697-5433913017DB}" srcOrd="0" destOrd="0" presId="urn:microsoft.com/office/officeart/2005/8/layout/equation1"/>
    <dgm:cxn modelId="{8C631D0D-A27C-4CE3-BB0A-D5B0F161A2CD}" type="presParOf" srcId="{B29258AB-AC2E-4EBE-9490-95C63310F54F}" destId="{B9BA4CDE-2A62-4D6A-A2A8-96442D6641C4}" srcOrd="1" destOrd="0" presId="urn:microsoft.com/office/officeart/2005/8/layout/equation1"/>
    <dgm:cxn modelId="{5A774EA6-F404-46B3-AC9B-F4389E99DA3D}" type="presParOf" srcId="{B29258AB-AC2E-4EBE-9490-95C63310F54F}" destId="{BB149258-6A3B-4FA6-9FAC-6202A20353F2}" srcOrd="2" destOrd="0" presId="urn:microsoft.com/office/officeart/2005/8/layout/equation1"/>
    <dgm:cxn modelId="{47FE3142-0D8A-4FC0-A354-17148342EA63}" type="presParOf" srcId="{B29258AB-AC2E-4EBE-9490-95C63310F54F}" destId="{85D4BB31-0FFD-427F-A84E-A26E5C406140}" srcOrd="3" destOrd="0" presId="urn:microsoft.com/office/officeart/2005/8/layout/equation1"/>
    <dgm:cxn modelId="{CB0BBADB-6AF8-4F6C-9553-1FB625D91A11}" type="presParOf" srcId="{B29258AB-AC2E-4EBE-9490-95C63310F54F}" destId="{8C04E0A0-AF6E-4D70-AC1D-3DA9F90F3285}" srcOrd="4" destOrd="0" presId="urn:microsoft.com/office/officeart/2005/8/layout/equation1"/>
    <dgm:cxn modelId="{28317726-5FF2-45F2-B904-76821EB26A92}" type="presParOf" srcId="{B29258AB-AC2E-4EBE-9490-95C63310F54F}" destId="{ED347574-D7B2-4533-BCD1-99B564F5B391}" srcOrd="5" destOrd="0" presId="urn:microsoft.com/office/officeart/2005/8/layout/equation1"/>
    <dgm:cxn modelId="{A8CAC148-24D7-45DF-ABFB-8C9FC5F79001}" type="presParOf" srcId="{B29258AB-AC2E-4EBE-9490-95C63310F54F}" destId="{8EC77827-8F37-4C14-A1C8-F0C84AA7D464}" srcOrd="6" destOrd="0" presId="urn:microsoft.com/office/officeart/2005/8/layout/equation1"/>
    <dgm:cxn modelId="{BE44B70F-DD72-471E-8FF1-AA5C434C49C3}" type="presParOf" srcId="{B29258AB-AC2E-4EBE-9490-95C63310F54F}" destId="{79AFC78B-6511-4393-8144-EAAACA00ED65}" srcOrd="7" destOrd="0" presId="urn:microsoft.com/office/officeart/2005/8/layout/equation1"/>
    <dgm:cxn modelId="{700868DC-2F51-4CC5-B15C-61F02D637A87}" type="presParOf" srcId="{B29258AB-AC2E-4EBE-9490-95C63310F54F}" destId="{526D3B5C-2B74-4194-9AB9-BBB3EC7EE8F7}" srcOrd="8" destOrd="0" presId="urn:microsoft.com/office/officeart/2005/8/layout/equation1"/>
    <dgm:cxn modelId="{F2E0F184-62D7-4803-BCB8-A0BC18B3F4EA}" type="presParOf" srcId="{B29258AB-AC2E-4EBE-9490-95C63310F54F}" destId="{651D6B18-B89F-4DFB-9406-86D5D8543D1B}" srcOrd="9" destOrd="0" presId="urn:microsoft.com/office/officeart/2005/8/layout/equation1"/>
    <dgm:cxn modelId="{D6056D19-6278-4F12-9D6E-EF6E5E13B5EE}" type="presParOf" srcId="{B29258AB-AC2E-4EBE-9490-95C63310F54F}" destId="{26DB6ADB-0674-41AF-96F4-BC28DA5E29EE}" srcOrd="10" destOrd="0" presId="urn:microsoft.com/office/officeart/2005/8/layout/equation1"/>
    <dgm:cxn modelId="{C5C8D421-EEC9-406A-B2CE-2D37C726E311}" type="presParOf" srcId="{B29258AB-AC2E-4EBE-9490-95C63310F54F}" destId="{F7550CBD-A18C-40E5-8E49-95DFE059982A}" srcOrd="11" destOrd="0" presId="urn:microsoft.com/office/officeart/2005/8/layout/equation1"/>
    <dgm:cxn modelId="{2CD734F0-26F3-4A85-A485-120F77DF1DE8}" type="presParOf" srcId="{B29258AB-AC2E-4EBE-9490-95C63310F54F}" destId="{850A92CA-BCEF-4E8B-BB37-F2DAE7D50FCE}" srcOrd="12" destOrd="0" presId="urn:microsoft.com/office/officeart/2005/8/layout/equation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ED018B97-6D9B-4616-8697-5433913017DB}">
      <dsp:nvSpPr>
        <dsp:cNvPr id="0" name=""/>
        <dsp:cNvSpPr/>
      </dsp:nvSpPr>
      <dsp:spPr>
        <a:xfrm>
          <a:off x="5030" y="237322"/>
          <a:ext cx="1397563" cy="1397563"/>
        </a:xfrm>
        <a:prstGeom prst="ellipse">
          <a:avLst/>
        </a:prstGeom>
        <a:solidFill>
          <a:schemeClr val="accent6"/>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830" tIns="36830" rIns="36830" bIns="36830" numCol="1" spcCol="1270" anchor="ctr" anchorCtr="0">
          <a:noAutofit/>
        </a:bodyPr>
        <a:lstStyle/>
        <a:p>
          <a:pPr lvl="0" algn="ctr" defTabSz="1289050">
            <a:lnSpc>
              <a:spcPct val="90000"/>
            </a:lnSpc>
            <a:spcBef>
              <a:spcPct val="0"/>
            </a:spcBef>
            <a:spcAft>
              <a:spcPct val="35000"/>
            </a:spcAft>
          </a:pPr>
          <a:r>
            <a:rPr lang="en-GB" sz="2900" kern="1200" dirty="0" smtClean="0"/>
            <a:t>cause</a:t>
          </a:r>
          <a:endParaRPr lang="en-GB" sz="2900" kern="1200" dirty="0"/>
        </a:p>
      </dsp:txBody>
      <dsp:txXfrm>
        <a:off x="5030" y="237322"/>
        <a:ext cx="1397563" cy="1397563"/>
      </dsp:txXfrm>
    </dsp:sp>
    <dsp:sp modelId="{BB149258-6A3B-4FA6-9FAC-6202A20353F2}">
      <dsp:nvSpPr>
        <dsp:cNvPr id="0" name=""/>
        <dsp:cNvSpPr/>
      </dsp:nvSpPr>
      <dsp:spPr>
        <a:xfrm>
          <a:off x="1516076" y="530810"/>
          <a:ext cx="810586" cy="810586"/>
        </a:xfrm>
        <a:prstGeom prst="mathPlus">
          <a:avLst/>
        </a:prstGeom>
        <a:solidFill>
          <a:schemeClr val="accent5"/>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en-GB" sz="1300" kern="1200"/>
        </a:p>
      </dsp:txBody>
      <dsp:txXfrm>
        <a:off x="1516076" y="530810"/>
        <a:ext cx="810586" cy="810586"/>
      </dsp:txXfrm>
    </dsp:sp>
    <dsp:sp modelId="{8C04E0A0-AF6E-4D70-AC1D-3DA9F90F3285}">
      <dsp:nvSpPr>
        <dsp:cNvPr id="0" name=""/>
        <dsp:cNvSpPr/>
      </dsp:nvSpPr>
      <dsp:spPr>
        <a:xfrm>
          <a:off x="2440144" y="237322"/>
          <a:ext cx="1397563" cy="1397563"/>
        </a:xfrm>
        <a:prstGeom prst="ellipse">
          <a:avLst/>
        </a:prstGeom>
        <a:solidFill>
          <a:schemeClr val="accent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830" tIns="36830" rIns="36830" bIns="36830" numCol="1" spcCol="1270" anchor="ctr" anchorCtr="0">
          <a:noAutofit/>
        </a:bodyPr>
        <a:lstStyle/>
        <a:p>
          <a:pPr lvl="0" algn="ctr" defTabSz="1289050">
            <a:lnSpc>
              <a:spcPct val="90000"/>
            </a:lnSpc>
            <a:spcBef>
              <a:spcPct val="0"/>
            </a:spcBef>
            <a:spcAft>
              <a:spcPct val="35000"/>
            </a:spcAft>
          </a:pPr>
          <a:r>
            <a:rPr lang="en-GB" sz="2900" kern="1200" dirty="0" smtClean="0"/>
            <a:t>cause</a:t>
          </a:r>
          <a:endParaRPr lang="en-GB" sz="2900" kern="1200" dirty="0"/>
        </a:p>
      </dsp:txBody>
      <dsp:txXfrm>
        <a:off x="2440144" y="237322"/>
        <a:ext cx="1397563" cy="1397563"/>
      </dsp:txXfrm>
    </dsp:sp>
    <dsp:sp modelId="{8EC77827-8F37-4C14-A1C8-F0C84AA7D464}">
      <dsp:nvSpPr>
        <dsp:cNvPr id="0" name=""/>
        <dsp:cNvSpPr/>
      </dsp:nvSpPr>
      <dsp:spPr>
        <a:xfrm>
          <a:off x="3951190" y="530810"/>
          <a:ext cx="810586" cy="810586"/>
        </a:xfrm>
        <a:prstGeom prst="mathPlus">
          <a:avLst/>
        </a:prstGeom>
        <a:solidFill>
          <a:schemeClr val="accent5"/>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en-GB" sz="1300" kern="1200"/>
        </a:p>
      </dsp:txBody>
      <dsp:txXfrm>
        <a:off x="3951190" y="530810"/>
        <a:ext cx="810586" cy="810586"/>
      </dsp:txXfrm>
    </dsp:sp>
    <dsp:sp modelId="{526D3B5C-2B74-4194-9AB9-BBB3EC7EE8F7}">
      <dsp:nvSpPr>
        <dsp:cNvPr id="0" name=""/>
        <dsp:cNvSpPr/>
      </dsp:nvSpPr>
      <dsp:spPr>
        <a:xfrm>
          <a:off x="4875259" y="237322"/>
          <a:ext cx="1397563" cy="1397563"/>
        </a:xfrm>
        <a:prstGeom prst="ellipse">
          <a:avLst/>
        </a:prstGeom>
        <a:solidFill>
          <a:schemeClr val="accent4">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830" tIns="36830" rIns="36830" bIns="36830" numCol="1" spcCol="1270" anchor="ctr" anchorCtr="0">
          <a:noAutofit/>
        </a:bodyPr>
        <a:lstStyle/>
        <a:p>
          <a:pPr lvl="0" algn="ctr" defTabSz="1289050">
            <a:lnSpc>
              <a:spcPct val="90000"/>
            </a:lnSpc>
            <a:spcBef>
              <a:spcPct val="0"/>
            </a:spcBef>
            <a:spcAft>
              <a:spcPct val="35000"/>
            </a:spcAft>
          </a:pPr>
          <a:r>
            <a:rPr lang="en-GB" sz="2900" kern="1200" dirty="0" smtClean="0"/>
            <a:t>Cause</a:t>
          </a:r>
          <a:endParaRPr lang="en-GB" sz="2900" kern="1200" dirty="0"/>
        </a:p>
      </dsp:txBody>
      <dsp:txXfrm>
        <a:off x="4875259" y="237322"/>
        <a:ext cx="1397563" cy="1397563"/>
      </dsp:txXfrm>
    </dsp:sp>
    <dsp:sp modelId="{26DB6ADB-0674-41AF-96F4-BC28DA5E29EE}">
      <dsp:nvSpPr>
        <dsp:cNvPr id="0" name=""/>
        <dsp:cNvSpPr/>
      </dsp:nvSpPr>
      <dsp:spPr>
        <a:xfrm>
          <a:off x="6386305" y="530810"/>
          <a:ext cx="810586" cy="810586"/>
        </a:xfrm>
        <a:prstGeom prst="mathEqual">
          <a:avLst/>
        </a:prstGeom>
        <a:solidFill>
          <a:schemeClr val="accent5"/>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111250">
            <a:lnSpc>
              <a:spcPct val="90000"/>
            </a:lnSpc>
            <a:spcBef>
              <a:spcPct val="0"/>
            </a:spcBef>
            <a:spcAft>
              <a:spcPct val="35000"/>
            </a:spcAft>
          </a:pPr>
          <a:endParaRPr lang="en-GB" sz="2500" kern="1200"/>
        </a:p>
      </dsp:txBody>
      <dsp:txXfrm>
        <a:off x="6386305" y="530810"/>
        <a:ext cx="810586" cy="810586"/>
      </dsp:txXfrm>
    </dsp:sp>
    <dsp:sp modelId="{850A92CA-BCEF-4E8B-BB37-F2DAE7D50FCE}">
      <dsp:nvSpPr>
        <dsp:cNvPr id="0" name=""/>
        <dsp:cNvSpPr/>
      </dsp:nvSpPr>
      <dsp:spPr>
        <a:xfrm>
          <a:off x="7310374" y="237322"/>
          <a:ext cx="1397563" cy="1397563"/>
        </a:xfrm>
        <a:prstGeom prst="ellipse">
          <a:avLst/>
        </a:prstGeom>
        <a:solidFill>
          <a:schemeClr val="accent2">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830" tIns="36830" rIns="36830" bIns="36830" numCol="1" spcCol="1270" anchor="ctr" anchorCtr="0">
          <a:noAutofit/>
        </a:bodyPr>
        <a:lstStyle/>
        <a:p>
          <a:pPr lvl="0" algn="ctr" defTabSz="1289050">
            <a:lnSpc>
              <a:spcPct val="90000"/>
            </a:lnSpc>
            <a:spcBef>
              <a:spcPct val="0"/>
            </a:spcBef>
            <a:spcAft>
              <a:spcPct val="35000"/>
            </a:spcAft>
          </a:pPr>
          <a:r>
            <a:rPr lang="en-GB" sz="2900" kern="1200" dirty="0" smtClean="0"/>
            <a:t>event</a:t>
          </a:r>
          <a:endParaRPr lang="en-GB" sz="2900" kern="1200" dirty="0"/>
        </a:p>
      </dsp:txBody>
      <dsp:txXfrm>
        <a:off x="7310374" y="237322"/>
        <a:ext cx="1397563" cy="1397563"/>
      </dsp:txXfrm>
    </dsp:sp>
  </dsp:spTree>
</dsp:drawing>
</file>

<file path=ppt/diagrams/layout1.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278154" cy="338277"/>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5592224" y="0"/>
            <a:ext cx="4278154" cy="338277"/>
          </a:xfrm>
          <a:prstGeom prst="rect">
            <a:avLst/>
          </a:prstGeom>
        </p:spPr>
        <p:txBody>
          <a:bodyPr vert="horz" lIns="91440" tIns="45720" rIns="91440" bIns="45720" rtlCol="0"/>
          <a:lstStyle>
            <a:lvl1pPr algn="r">
              <a:defRPr sz="1200"/>
            </a:lvl1pPr>
          </a:lstStyle>
          <a:p>
            <a:fld id="{5D0E3F66-A66F-4357-95D9-26B7552F228A}" type="datetimeFigureOut">
              <a:rPr lang="en-GB" smtClean="0"/>
              <a:pPr/>
              <a:t>03/03/2018</a:t>
            </a:fld>
            <a:endParaRPr lang="en-GB"/>
          </a:p>
        </p:txBody>
      </p:sp>
      <p:sp>
        <p:nvSpPr>
          <p:cNvPr id="4" name="Footer Placeholder 3"/>
          <p:cNvSpPr>
            <a:spLocks noGrp="1"/>
          </p:cNvSpPr>
          <p:nvPr>
            <p:ph type="ftr" sz="quarter" idx="2"/>
          </p:nvPr>
        </p:nvSpPr>
        <p:spPr>
          <a:xfrm>
            <a:off x="0" y="6403837"/>
            <a:ext cx="4278154" cy="338276"/>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5592224" y="6403837"/>
            <a:ext cx="4278154" cy="338276"/>
          </a:xfrm>
          <a:prstGeom prst="rect">
            <a:avLst/>
          </a:prstGeom>
        </p:spPr>
        <p:txBody>
          <a:bodyPr vert="horz" lIns="91440" tIns="45720" rIns="91440" bIns="45720" rtlCol="0" anchor="b"/>
          <a:lstStyle>
            <a:lvl1pPr algn="r">
              <a:defRPr sz="1200"/>
            </a:lvl1pPr>
          </a:lstStyle>
          <a:p>
            <a:fld id="{A12C2176-E65F-48D3-BDC3-F8997F537143}" type="slidenum">
              <a:rPr lang="en-GB" smtClean="0"/>
              <a:pPr/>
              <a:t>‹#›</a:t>
            </a:fld>
            <a:endParaRPr lang="en-GB"/>
          </a:p>
        </p:txBody>
      </p:sp>
    </p:spTree>
    <p:extLst>
      <p:ext uri="{BB962C8B-B14F-4D97-AF65-F5344CB8AC3E}">
        <p14:creationId xmlns="" xmlns:p14="http://schemas.microsoft.com/office/powerpoint/2010/main" val="227843750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278154" cy="337105"/>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5592224" y="0"/>
            <a:ext cx="4278154" cy="337105"/>
          </a:xfrm>
          <a:prstGeom prst="rect">
            <a:avLst/>
          </a:prstGeom>
        </p:spPr>
        <p:txBody>
          <a:bodyPr vert="horz" lIns="91440" tIns="45720" rIns="91440" bIns="45720" rtlCol="0"/>
          <a:lstStyle>
            <a:lvl1pPr algn="r">
              <a:defRPr sz="1200"/>
            </a:lvl1pPr>
          </a:lstStyle>
          <a:p>
            <a:fld id="{76D0F924-380C-4F88-AB9A-6253F2213F5A}" type="datetimeFigureOut">
              <a:rPr lang="en-GB" smtClean="0"/>
              <a:pPr/>
              <a:t>03/03/2018</a:t>
            </a:fld>
            <a:endParaRPr lang="en-GB"/>
          </a:p>
        </p:txBody>
      </p:sp>
      <p:sp>
        <p:nvSpPr>
          <p:cNvPr id="4" name="Slide Image Placeholder 3"/>
          <p:cNvSpPr>
            <a:spLocks noGrp="1" noRot="1" noChangeAspect="1"/>
          </p:cNvSpPr>
          <p:nvPr>
            <p:ph type="sldImg" idx="2"/>
          </p:nvPr>
        </p:nvSpPr>
        <p:spPr>
          <a:xfrm>
            <a:off x="3251200" y="504825"/>
            <a:ext cx="3370263" cy="2528888"/>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987267" y="3202504"/>
            <a:ext cx="7898130" cy="3033951"/>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6403838"/>
            <a:ext cx="4278154" cy="33710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5592224" y="6403838"/>
            <a:ext cx="4278154" cy="337105"/>
          </a:xfrm>
          <a:prstGeom prst="rect">
            <a:avLst/>
          </a:prstGeom>
        </p:spPr>
        <p:txBody>
          <a:bodyPr vert="horz" lIns="91440" tIns="45720" rIns="91440" bIns="45720" rtlCol="0" anchor="b"/>
          <a:lstStyle>
            <a:lvl1pPr algn="r">
              <a:defRPr sz="1200"/>
            </a:lvl1pPr>
          </a:lstStyle>
          <a:p>
            <a:fld id="{6449EAE0-CB43-459D-A463-DCB5029E6E0A}" type="slidenum">
              <a:rPr lang="en-GB" smtClean="0"/>
              <a:pPr/>
              <a:t>‹#›</a:t>
            </a:fld>
            <a:endParaRPr lang="en-GB"/>
          </a:p>
        </p:txBody>
      </p:sp>
    </p:spTree>
    <p:extLst>
      <p:ext uri="{BB962C8B-B14F-4D97-AF65-F5344CB8AC3E}">
        <p14:creationId xmlns="" xmlns:p14="http://schemas.microsoft.com/office/powerpoint/2010/main" val="13717937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Print A3</a:t>
            </a:r>
            <a:endParaRPr lang="en-GB" dirty="0"/>
          </a:p>
        </p:txBody>
      </p:sp>
      <p:sp>
        <p:nvSpPr>
          <p:cNvPr id="4" name="Slide Number Placeholder 3"/>
          <p:cNvSpPr>
            <a:spLocks noGrp="1"/>
          </p:cNvSpPr>
          <p:nvPr>
            <p:ph type="sldNum" sz="quarter" idx="10"/>
          </p:nvPr>
        </p:nvSpPr>
        <p:spPr/>
        <p:txBody>
          <a:bodyPr/>
          <a:lstStyle/>
          <a:p>
            <a:fld id="{6449EAE0-CB43-459D-A463-DCB5029E6E0A}" type="slidenum">
              <a:rPr lang="en-GB" smtClean="0"/>
              <a:pPr/>
              <a:t>1</a:t>
            </a:fld>
            <a:endParaRPr lang="en-GB"/>
          </a:p>
        </p:txBody>
      </p:sp>
    </p:spTree>
    <p:extLst>
      <p:ext uri="{BB962C8B-B14F-4D97-AF65-F5344CB8AC3E}">
        <p14:creationId xmlns="" xmlns:p14="http://schemas.microsoft.com/office/powerpoint/2010/main" val="32056397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All </a:t>
            </a:r>
            <a:r>
              <a:rPr lang="en-GB" dirty="0" err="1" smtClean="0"/>
              <a:t>WtC</a:t>
            </a:r>
            <a:r>
              <a:rPr lang="en-GB" baseline="0" dirty="0" smtClean="0"/>
              <a:t> – make point about deficiencies of the historical record. Only two contemporary ones are the middle two – top is the BT,  bottom middle is his seal…</a:t>
            </a:r>
          </a:p>
          <a:p>
            <a:r>
              <a:rPr lang="en-GB" baseline="0" dirty="0" smtClean="0"/>
              <a:t>Number 3 very interesting and useful – painted during </a:t>
            </a:r>
            <a:r>
              <a:rPr lang="en-GB" baseline="0" dirty="0" err="1" smtClean="0"/>
              <a:t>tudor</a:t>
            </a:r>
            <a:r>
              <a:rPr lang="en-GB" baseline="0" dirty="0" smtClean="0"/>
              <a:t> era – impression of how a king would look. Similarity to the H8 Holbein very suspicious, but a good indication of how interpretations have been shaped by the time they are made in….  </a:t>
            </a:r>
          </a:p>
          <a:p>
            <a:endParaRPr lang="en-GB" baseline="0" dirty="0" smtClean="0"/>
          </a:p>
          <a:p>
            <a:r>
              <a:rPr lang="en-GB" baseline="0" dirty="0" smtClean="0"/>
              <a:t>Why might they take on the shape they do?</a:t>
            </a:r>
            <a:endParaRPr lang="en-GB" dirty="0"/>
          </a:p>
        </p:txBody>
      </p:sp>
      <p:sp>
        <p:nvSpPr>
          <p:cNvPr id="4" name="Slide Number Placeholder 3"/>
          <p:cNvSpPr>
            <a:spLocks noGrp="1"/>
          </p:cNvSpPr>
          <p:nvPr>
            <p:ph type="sldNum" sz="quarter" idx="10"/>
          </p:nvPr>
        </p:nvSpPr>
        <p:spPr/>
        <p:txBody>
          <a:bodyPr/>
          <a:lstStyle/>
          <a:p>
            <a:fld id="{69FEDE81-5F5E-4CC5-BAF7-0344BC16C288}" type="slidenum">
              <a:rPr lang="en-GB" smtClean="0">
                <a:solidFill>
                  <a:prstClr val="black"/>
                </a:solidFill>
              </a:rPr>
              <a:pPr/>
              <a:t>27</a:t>
            </a:fld>
            <a:endParaRPr lang="en-GB">
              <a:solidFill>
                <a:prstClr val="black"/>
              </a:solidFill>
            </a:endParaRPr>
          </a:p>
        </p:txBody>
      </p:sp>
    </p:spTree>
    <p:extLst>
      <p:ext uri="{BB962C8B-B14F-4D97-AF65-F5344CB8AC3E}">
        <p14:creationId xmlns="" xmlns:p14="http://schemas.microsoft.com/office/powerpoint/2010/main" val="25648307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3/3/2018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3/3/2018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3/3/2018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3/3/2018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3/3/2018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3/3/2018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3/3/2018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3/3/2018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3/3/2018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3/3/2018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3/3/2018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3/3/2018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s://www.google.co.uk/url?sa=i&amp;rct=j&amp;q=&amp;esrc=s&amp;source=images&amp;cd=&amp;cad=rja&amp;uact=8&amp;ved=0ahUKEwjA4rHlw8nUAhWCuRQKHdcmAiYQjRwIBw&amp;url=https://www.pinterest.com/pin/318770479849972364/&amp;psig=AFQjCNGqWB3TQIM-vlk_pX3MPWLa63iUJg&amp;ust=1497948244140280"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s://www.google.co.uk/url?sa=i&amp;rct=j&amp;q=&amp;esrc=s&amp;source=images&amp;cd=&amp;cad=rja&amp;uact=8&amp;ved=0ahUKEwjQuu-Yv-nYAhVGlxQKHc4RDP8QjRwIBw&amp;url=https://msudenver.edu/fys/abcd/&amp;psig=AOvVaw2KFk_V9JmuuJ6eF1FQJ5dQ&amp;ust=1516639111931117" TargetMode="External"/><Relationship Id="rId1" Type="http://schemas.openxmlformats.org/officeDocument/2006/relationships/slideLayout" Target="../slideLayouts/slideLayout2.xml"/><Relationship Id="rId5" Type="http://schemas.openxmlformats.org/officeDocument/2006/relationships/image" Target="../media/image7.png"/><Relationship Id="rId4" Type="http://schemas.microsoft.com/office/2007/relationships/hdphoto" Target="../media/hdphoto1.wdp"/></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s://www.google.co.uk/url?sa=i&amp;rct=j&amp;q=&amp;esrc=s&amp;source=images&amp;cd=&amp;cad=rja&amp;uact=8&amp;ved=0ahUKEwjQuu-Yv-nYAhVGlxQKHc4RDP8QjRwIBw&amp;url=https://msudenver.edu/fys/abcd/&amp;psig=AOvVaw2KFk_V9JmuuJ6eF1FQJ5dQ&amp;ust=1516639111931117" TargetMode="External"/><Relationship Id="rId1" Type="http://schemas.openxmlformats.org/officeDocument/2006/relationships/slideLayout" Target="../slideLayouts/slideLayout2.xml"/><Relationship Id="rId5" Type="http://schemas.openxmlformats.org/officeDocument/2006/relationships/image" Target="../media/image7.png"/><Relationship Id="rId4" Type="http://schemas.microsoft.com/office/2007/relationships/hdphoto" Target="../media/hdphoto1.wdp"/></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s://www.google.co.uk/url?sa=i&amp;rct=j&amp;q=&amp;esrc=s&amp;source=images&amp;cd=&amp;cad=rja&amp;uact=8&amp;ved=0ahUKEwjQuu-Yv-nYAhVGlxQKHc4RDP8QjRwIBw&amp;url=https://msudenver.edu/fys/abcd/&amp;psig=AOvVaw2KFk_V9JmuuJ6eF1FQJ5dQ&amp;ust=1516639111931117" TargetMode="External"/><Relationship Id="rId1" Type="http://schemas.openxmlformats.org/officeDocument/2006/relationships/slideLayout" Target="../slideLayouts/slideLayout2.xml"/><Relationship Id="rId5" Type="http://schemas.openxmlformats.org/officeDocument/2006/relationships/image" Target="../media/image7.png"/><Relationship Id="rId4" Type="http://schemas.microsoft.com/office/2007/relationships/hdphoto" Target="../media/hdphoto1.wdp"/></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Layout" Target="../slideLayouts/slideLayout4.xml"/><Relationship Id="rId1" Type="http://schemas.openxmlformats.org/officeDocument/2006/relationships/video" Target="https://www.youtube.com/embed/pcy7qV-BGF4"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2.jpeg"/><Relationship Id="rId7" Type="http://schemas.openxmlformats.org/officeDocument/2006/relationships/image" Target="../media/image15.jpe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4.gif"/><Relationship Id="rId5" Type="http://schemas.openxmlformats.org/officeDocument/2006/relationships/image" Target="../media/image13.png"/><Relationship Id="rId10" Type="http://schemas.openxmlformats.org/officeDocument/2006/relationships/image" Target="../media/image18.jpeg"/><Relationship Id="rId4" Type="http://schemas.microsoft.com/office/2007/relationships/hdphoto" Target="../media/hdphoto2.wdp"/><Relationship Id="rId9" Type="http://schemas.openxmlformats.org/officeDocument/2006/relationships/image" Target="../media/image17.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 xmlns:p14="http://schemas.microsoft.com/office/powerpoint/2010/main" val="3301981593"/>
              </p:ext>
            </p:extLst>
          </p:nvPr>
        </p:nvGraphicFramePr>
        <p:xfrm>
          <a:off x="18738" y="0"/>
          <a:ext cx="9125262" cy="6857999"/>
        </p:xfrm>
        <a:graphic>
          <a:graphicData uri="http://schemas.openxmlformats.org/drawingml/2006/table">
            <a:tbl>
              <a:tblPr firstRow="1" bandRow="1">
                <a:tableStyleId>{5940675A-B579-460E-94D1-54222C63F5DA}</a:tableStyleId>
              </a:tblPr>
              <a:tblGrid>
                <a:gridCol w="2102072">
                  <a:extLst>
                    <a:ext uri="{9D8B030D-6E8A-4147-A177-3AD203B41FA5}">
                      <a16:colId xmlns:a16="http://schemas.microsoft.com/office/drawing/2014/main" xmlns="" val="20000"/>
                    </a:ext>
                  </a:extLst>
                </a:gridCol>
                <a:gridCol w="2222590">
                  <a:extLst>
                    <a:ext uri="{9D8B030D-6E8A-4147-A177-3AD203B41FA5}">
                      <a16:colId xmlns:a16="http://schemas.microsoft.com/office/drawing/2014/main" xmlns="" val="20001"/>
                    </a:ext>
                  </a:extLst>
                </a:gridCol>
                <a:gridCol w="4800600">
                  <a:extLst>
                    <a:ext uri="{9D8B030D-6E8A-4147-A177-3AD203B41FA5}">
                      <a16:colId xmlns:a16="http://schemas.microsoft.com/office/drawing/2014/main" xmlns="" val="20002"/>
                    </a:ext>
                  </a:extLst>
                </a:gridCol>
              </a:tblGrid>
              <a:tr h="690734">
                <a:tc>
                  <a:txBody>
                    <a:bodyPr/>
                    <a:lstStyle/>
                    <a:p>
                      <a:r>
                        <a:rPr lang="en-GB" dirty="0" smtClean="0"/>
                        <a:t>Summative</a:t>
                      </a:r>
                      <a:r>
                        <a:rPr lang="en-GB" baseline="0" dirty="0" smtClean="0"/>
                        <a:t> task</a:t>
                      </a:r>
                      <a:endParaRPr lang="en-GB" dirty="0"/>
                    </a:p>
                  </a:txBody>
                  <a:tcPr/>
                </a:tc>
                <a:tc>
                  <a:txBody>
                    <a:bodyPr/>
                    <a:lstStyle/>
                    <a:p>
                      <a:r>
                        <a:rPr lang="en-GB" dirty="0" smtClean="0"/>
                        <a:t>Formative elements</a:t>
                      </a:r>
                      <a:endParaRPr lang="en-GB" dirty="0"/>
                    </a:p>
                  </a:txBody>
                  <a:tcPr/>
                </a:tc>
                <a:tc>
                  <a:txBody>
                    <a:bodyPr/>
                    <a:lstStyle/>
                    <a:p>
                      <a:r>
                        <a:rPr lang="en-GB" dirty="0" smtClean="0"/>
                        <a:t>Activities to assess Formative elements</a:t>
                      </a:r>
                      <a:endParaRPr lang="en-GB" dirty="0"/>
                    </a:p>
                  </a:txBody>
                  <a:tcPr/>
                </a:tc>
                <a:extLst>
                  <a:ext uri="{0D108BD9-81ED-4DB2-BD59-A6C34878D82A}">
                    <a16:rowId xmlns:a16="http://schemas.microsoft.com/office/drawing/2014/main" xmlns="" val="10000"/>
                  </a:ext>
                </a:extLst>
              </a:tr>
              <a:tr h="1233453">
                <a:tc>
                  <a:txBody>
                    <a:bodyPr/>
                    <a:lstStyle/>
                    <a:p>
                      <a:r>
                        <a:rPr lang="en-GB" sz="1600" dirty="0" smtClean="0"/>
                        <a:t>Narrative</a:t>
                      </a:r>
                      <a:endParaRPr lang="en-GB" sz="1600" dirty="0"/>
                    </a:p>
                  </a:txBody>
                  <a:tcPr/>
                </a:tc>
                <a:tc>
                  <a:txBody>
                    <a:bodyPr/>
                    <a:lstStyle/>
                    <a:p>
                      <a:endParaRPr lang="en-GB" dirty="0"/>
                    </a:p>
                  </a:txBody>
                  <a:tcPr/>
                </a:tc>
                <a:tc>
                  <a:txBody>
                    <a:bodyPr/>
                    <a:lstStyle/>
                    <a:p>
                      <a:endParaRPr lang="en-GB" dirty="0"/>
                    </a:p>
                  </a:txBody>
                  <a:tcPr/>
                </a:tc>
                <a:extLst>
                  <a:ext uri="{0D108BD9-81ED-4DB2-BD59-A6C34878D82A}">
                    <a16:rowId xmlns:a16="http://schemas.microsoft.com/office/drawing/2014/main" xmlns="" val="10001"/>
                  </a:ext>
                </a:extLst>
              </a:tr>
              <a:tr h="1233453">
                <a:tc>
                  <a:txBody>
                    <a:bodyPr/>
                    <a:lstStyle/>
                    <a:p>
                      <a:r>
                        <a:rPr lang="en-GB" sz="1600" dirty="0" smtClean="0"/>
                        <a:t>Explanation</a:t>
                      </a:r>
                      <a:endParaRPr lang="en-GB" sz="1600" dirty="0"/>
                    </a:p>
                  </a:txBody>
                  <a:tcPr/>
                </a:tc>
                <a:tc>
                  <a:txBody>
                    <a:bodyPr/>
                    <a:lstStyle/>
                    <a:p>
                      <a:endParaRPr lang="en-GB" dirty="0"/>
                    </a:p>
                  </a:txBody>
                  <a:tcPr/>
                </a:tc>
                <a:tc>
                  <a:txBody>
                    <a:bodyPr/>
                    <a:lstStyle/>
                    <a:p>
                      <a:endParaRPr lang="en-GB"/>
                    </a:p>
                  </a:txBody>
                  <a:tcPr/>
                </a:tc>
                <a:extLst>
                  <a:ext uri="{0D108BD9-81ED-4DB2-BD59-A6C34878D82A}">
                    <a16:rowId xmlns:a16="http://schemas.microsoft.com/office/drawing/2014/main" xmlns="" val="10002"/>
                  </a:ext>
                </a:extLst>
              </a:tr>
              <a:tr h="1233453">
                <a:tc>
                  <a:txBody>
                    <a:bodyPr/>
                    <a:lstStyle/>
                    <a:p>
                      <a:r>
                        <a:rPr lang="en-GB" dirty="0" smtClean="0"/>
                        <a:t>Essay</a:t>
                      </a:r>
                      <a:endParaRPr lang="en-GB" dirty="0"/>
                    </a:p>
                  </a:txBody>
                  <a:tcPr/>
                </a:tc>
                <a:tc>
                  <a:txBody>
                    <a:bodyPr/>
                    <a:lstStyle/>
                    <a:p>
                      <a:endParaRPr lang="en-GB"/>
                    </a:p>
                  </a:txBody>
                  <a:tcPr/>
                </a:tc>
                <a:tc>
                  <a:txBody>
                    <a:bodyPr/>
                    <a:lstStyle/>
                    <a:p>
                      <a:endParaRPr lang="en-GB"/>
                    </a:p>
                  </a:txBody>
                  <a:tcPr/>
                </a:tc>
                <a:extLst>
                  <a:ext uri="{0D108BD9-81ED-4DB2-BD59-A6C34878D82A}">
                    <a16:rowId xmlns:a16="http://schemas.microsoft.com/office/drawing/2014/main" xmlns="" val="10003"/>
                  </a:ext>
                </a:extLst>
              </a:tr>
              <a:tr h="1233453">
                <a:tc>
                  <a:txBody>
                    <a:bodyPr/>
                    <a:lstStyle/>
                    <a:p>
                      <a:r>
                        <a:rPr lang="en-GB" dirty="0" smtClean="0"/>
                        <a:t>Source analysis</a:t>
                      </a:r>
                      <a:endParaRPr lang="en-GB" dirty="0"/>
                    </a:p>
                  </a:txBody>
                  <a:tcPr/>
                </a:tc>
                <a:tc>
                  <a:txBody>
                    <a:bodyPr/>
                    <a:lstStyle/>
                    <a:p>
                      <a:endParaRPr lang="en-GB"/>
                    </a:p>
                  </a:txBody>
                  <a:tcPr/>
                </a:tc>
                <a:tc>
                  <a:txBody>
                    <a:bodyPr/>
                    <a:lstStyle/>
                    <a:p>
                      <a:endParaRPr lang="en-GB"/>
                    </a:p>
                  </a:txBody>
                  <a:tcPr/>
                </a:tc>
                <a:extLst>
                  <a:ext uri="{0D108BD9-81ED-4DB2-BD59-A6C34878D82A}">
                    <a16:rowId xmlns:a16="http://schemas.microsoft.com/office/drawing/2014/main" xmlns="" val="10004"/>
                  </a:ext>
                </a:extLst>
              </a:tr>
              <a:tr h="1233453">
                <a:tc>
                  <a:txBody>
                    <a:bodyPr/>
                    <a:lstStyle/>
                    <a:p>
                      <a:r>
                        <a:rPr lang="en-GB" dirty="0" smtClean="0"/>
                        <a:t>Interpretation analysis</a:t>
                      </a:r>
                      <a:endParaRPr lang="en-GB" dirty="0"/>
                    </a:p>
                  </a:txBody>
                  <a:tcPr/>
                </a:tc>
                <a:tc>
                  <a:txBody>
                    <a:bodyPr/>
                    <a:lstStyle/>
                    <a:p>
                      <a:endParaRPr lang="en-GB"/>
                    </a:p>
                  </a:txBody>
                  <a:tcPr/>
                </a:tc>
                <a:tc>
                  <a:txBody>
                    <a:bodyPr/>
                    <a:lstStyle/>
                    <a:p>
                      <a:endParaRPr lang="en-GB" dirty="0"/>
                    </a:p>
                  </a:txBody>
                  <a:tcPr/>
                </a:tc>
                <a:extLst>
                  <a:ext uri="{0D108BD9-81ED-4DB2-BD59-A6C34878D82A}">
                    <a16:rowId xmlns:a16="http://schemas.microsoft.com/office/drawing/2014/main" xmlns="" val="10005"/>
                  </a:ext>
                </a:extLst>
              </a:tr>
            </a:tbl>
          </a:graphicData>
        </a:graphic>
      </p:graphicFrame>
    </p:spTree>
    <p:extLst>
      <p:ext uri="{BB962C8B-B14F-4D97-AF65-F5344CB8AC3E}">
        <p14:creationId xmlns="" xmlns:p14="http://schemas.microsoft.com/office/powerpoint/2010/main" val="415101603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 xmlns:p14="http://schemas.microsoft.com/office/powerpoint/2010/main" val="332417077"/>
              </p:ext>
            </p:extLst>
          </p:nvPr>
        </p:nvGraphicFramePr>
        <p:xfrm>
          <a:off x="27432" y="457200"/>
          <a:ext cx="9125262" cy="6400800"/>
        </p:xfrm>
        <a:graphic>
          <a:graphicData uri="http://schemas.openxmlformats.org/drawingml/2006/table">
            <a:tbl>
              <a:tblPr firstRow="1" bandRow="1">
                <a:tableStyleId>{D27102A9-8310-4765-A935-A1911B00CA55}</a:tableStyleId>
              </a:tblPr>
              <a:tblGrid>
                <a:gridCol w="1276662">
                  <a:extLst>
                    <a:ext uri="{9D8B030D-6E8A-4147-A177-3AD203B41FA5}">
                      <a16:colId xmlns:a16="http://schemas.microsoft.com/office/drawing/2014/main" xmlns="" val="20000"/>
                    </a:ext>
                  </a:extLst>
                </a:gridCol>
                <a:gridCol w="7848600">
                  <a:extLst>
                    <a:ext uri="{9D8B030D-6E8A-4147-A177-3AD203B41FA5}">
                      <a16:colId xmlns:a16="http://schemas.microsoft.com/office/drawing/2014/main" xmlns="" val="20001"/>
                    </a:ext>
                  </a:extLst>
                </a:gridCol>
              </a:tblGrid>
              <a:tr h="580707">
                <a:tc>
                  <a:txBody>
                    <a:bodyPr/>
                    <a:lstStyle/>
                    <a:p>
                      <a:r>
                        <a:rPr lang="en-GB" sz="1600" dirty="0" smtClean="0"/>
                        <a:t>Summative</a:t>
                      </a:r>
                      <a:r>
                        <a:rPr lang="en-GB" sz="1600" baseline="0" dirty="0" smtClean="0"/>
                        <a:t> task</a:t>
                      </a:r>
                      <a:endParaRPr lang="en-GB" sz="1600" dirty="0"/>
                    </a:p>
                  </a:txBody>
                  <a:tcPr/>
                </a:tc>
                <a:tc>
                  <a:txBody>
                    <a:bodyPr/>
                    <a:lstStyle/>
                    <a:p>
                      <a:r>
                        <a:rPr lang="en-GB" sz="1600" dirty="0" smtClean="0"/>
                        <a:t>Formative elements</a:t>
                      </a:r>
                      <a:endParaRPr lang="en-GB" sz="1600" dirty="0"/>
                    </a:p>
                  </a:txBody>
                  <a:tcPr/>
                </a:tc>
                <a:extLst>
                  <a:ext uri="{0D108BD9-81ED-4DB2-BD59-A6C34878D82A}">
                    <a16:rowId xmlns:a16="http://schemas.microsoft.com/office/drawing/2014/main" xmlns="" val="10000"/>
                  </a:ext>
                </a:extLst>
              </a:tr>
              <a:tr h="999034">
                <a:tc>
                  <a:txBody>
                    <a:bodyPr/>
                    <a:lstStyle/>
                    <a:p>
                      <a:r>
                        <a:rPr lang="en-GB" sz="1600" dirty="0" smtClean="0"/>
                        <a:t>Narrative</a:t>
                      </a:r>
                      <a:endParaRPr lang="en-GB" sz="1600" dirty="0"/>
                    </a:p>
                  </a:txBody>
                  <a:tcPr/>
                </a:tc>
                <a:tc>
                  <a:txBody>
                    <a:bodyPr/>
                    <a:lstStyle/>
                    <a:p>
                      <a:r>
                        <a:rPr lang="en-GB" sz="1600" dirty="0" smtClean="0"/>
                        <a:t>Knowledge, especially chronology, selection</a:t>
                      </a:r>
                      <a:r>
                        <a:rPr lang="en-GB" sz="1600" baseline="0" dirty="0" smtClean="0"/>
                        <a:t> of this, correct sequencing</a:t>
                      </a:r>
                      <a:endParaRPr lang="en-GB" sz="1600" dirty="0" smtClean="0"/>
                    </a:p>
                    <a:p>
                      <a:r>
                        <a:rPr lang="en-GB" sz="1600" dirty="0" smtClean="0"/>
                        <a:t>Historical</a:t>
                      </a:r>
                      <a:r>
                        <a:rPr lang="en-GB" sz="1600" baseline="0" dirty="0" smtClean="0"/>
                        <a:t> thinking – often change, continuity, similarity and difference</a:t>
                      </a:r>
                    </a:p>
                    <a:p>
                      <a:r>
                        <a:rPr lang="en-GB" sz="1600" baseline="0" dirty="0" smtClean="0"/>
                        <a:t>Literacy: structural awareness, vocabulary, disciplinary/conceptual language</a:t>
                      </a:r>
                    </a:p>
                  </a:txBody>
                  <a:tcPr/>
                </a:tc>
                <a:extLst>
                  <a:ext uri="{0D108BD9-81ED-4DB2-BD59-A6C34878D82A}">
                    <a16:rowId xmlns:a16="http://schemas.microsoft.com/office/drawing/2014/main" xmlns="" val="10001"/>
                  </a:ext>
                </a:extLst>
              </a:tr>
              <a:tr h="914045">
                <a:tc>
                  <a:txBody>
                    <a:bodyPr/>
                    <a:lstStyle/>
                    <a:p>
                      <a:r>
                        <a:rPr lang="en-GB" sz="1600" dirty="0" smtClean="0"/>
                        <a:t>Explanation</a:t>
                      </a:r>
                      <a:endParaRPr lang="en-GB" sz="1600" dirty="0"/>
                    </a:p>
                  </a:txBody>
                  <a:tcPr/>
                </a:tc>
                <a:tc>
                  <a:txBody>
                    <a:bodyPr/>
                    <a:lstStyle/>
                    <a:p>
                      <a:r>
                        <a:rPr lang="en-GB" sz="1600" dirty="0" smtClean="0"/>
                        <a:t>Knowledge, especially causally linked examples, selection</a:t>
                      </a:r>
                      <a:r>
                        <a:rPr lang="en-GB" sz="1600" baseline="0" dirty="0" smtClean="0"/>
                        <a:t> of these, strong chronology</a:t>
                      </a:r>
                      <a:endParaRPr lang="en-GB" sz="1600" dirty="0" smtClean="0"/>
                    </a:p>
                    <a:p>
                      <a:r>
                        <a:rPr lang="en-GB" sz="1600" dirty="0" smtClean="0"/>
                        <a:t>Historical</a:t>
                      </a:r>
                      <a:r>
                        <a:rPr lang="en-GB" sz="1600" baseline="0" dirty="0" smtClean="0"/>
                        <a:t> thinking – often cause and consequence, selection of factors</a:t>
                      </a:r>
                    </a:p>
                    <a:p>
                      <a:r>
                        <a:rPr lang="en-GB" sz="1600" baseline="0" dirty="0" smtClean="0"/>
                        <a:t>Literacy: structural awareness, vocabulary, disciplinary/conceptual language</a:t>
                      </a:r>
                    </a:p>
                  </a:txBody>
                  <a:tcPr/>
                </a:tc>
                <a:extLst>
                  <a:ext uri="{0D108BD9-81ED-4DB2-BD59-A6C34878D82A}">
                    <a16:rowId xmlns:a16="http://schemas.microsoft.com/office/drawing/2014/main" xmlns="" val="10002"/>
                  </a:ext>
                </a:extLst>
              </a:tr>
              <a:tr h="1328416">
                <a:tc>
                  <a:txBody>
                    <a:bodyPr/>
                    <a:lstStyle/>
                    <a:p>
                      <a:r>
                        <a:rPr lang="en-GB" sz="1600" dirty="0" smtClean="0"/>
                        <a:t>Essay</a:t>
                      </a:r>
                      <a:endParaRPr lang="en-GB" sz="1600" dirty="0"/>
                    </a:p>
                  </a:txBody>
                  <a:tcPr/>
                </a:tc>
                <a:tc>
                  <a:txBody>
                    <a:bodyPr/>
                    <a:lstStyle/>
                    <a:p>
                      <a:r>
                        <a:rPr lang="en-GB" sz="1600" dirty="0" smtClean="0"/>
                        <a:t>Knowledge, especially breadth</a:t>
                      </a:r>
                      <a:r>
                        <a:rPr lang="en-GB" sz="1600" baseline="0" dirty="0" smtClean="0"/>
                        <a:t> and depth</a:t>
                      </a:r>
                      <a:r>
                        <a:rPr lang="en-GB" sz="1600" dirty="0" smtClean="0"/>
                        <a:t>, sense of period, selection</a:t>
                      </a:r>
                      <a:r>
                        <a:rPr lang="en-GB" sz="1600" baseline="0" dirty="0" smtClean="0"/>
                        <a:t> of</a:t>
                      </a:r>
                      <a:endParaRPr lang="en-GB" sz="1600" dirty="0" smtClean="0"/>
                    </a:p>
                    <a:p>
                      <a:r>
                        <a:rPr lang="en-GB" sz="1600" dirty="0" smtClean="0"/>
                        <a:t>Historical</a:t>
                      </a:r>
                      <a:r>
                        <a:rPr lang="en-GB" sz="1600" baseline="0" dirty="0" smtClean="0"/>
                        <a:t> thinking – often significance </a:t>
                      </a:r>
                      <a:r>
                        <a:rPr lang="en-GB" sz="1600" u="sng" baseline="0" dirty="0" smtClean="0"/>
                        <a:t>judgements, </a:t>
                      </a:r>
                      <a:r>
                        <a:rPr lang="en-GB" sz="1600" baseline="0" dirty="0" smtClean="0"/>
                        <a:t>but plenty else</a:t>
                      </a:r>
                    </a:p>
                    <a:p>
                      <a:r>
                        <a:rPr lang="en-GB" sz="1600" baseline="0" dirty="0" smtClean="0"/>
                        <a:t>Literacy: </a:t>
                      </a:r>
                      <a:r>
                        <a:rPr lang="en-GB" sz="1600" u="sng" baseline="0" dirty="0" smtClean="0"/>
                        <a:t>structural awareness</a:t>
                      </a:r>
                      <a:r>
                        <a:rPr lang="en-GB" sz="1600" baseline="0" dirty="0" smtClean="0"/>
                        <a:t>, vocabulary, disciplinary/conceptual language, sustained line of argument</a:t>
                      </a:r>
                    </a:p>
                    <a:p>
                      <a:r>
                        <a:rPr lang="en-GB" sz="1600" dirty="0" smtClean="0"/>
                        <a:t>Multiplicity</a:t>
                      </a:r>
                      <a:r>
                        <a:rPr lang="en-GB" sz="1600" baseline="0" dirty="0" smtClean="0"/>
                        <a:t> </a:t>
                      </a:r>
                      <a:r>
                        <a:rPr lang="en-GB" sz="1600" dirty="0" smtClean="0"/>
                        <a:t>of factors/elements – willingness to emphasise</a:t>
                      </a:r>
                      <a:r>
                        <a:rPr lang="en-GB" sz="1600" baseline="0" dirty="0" smtClean="0"/>
                        <a:t> and downplay</a:t>
                      </a:r>
                      <a:endParaRPr lang="en-GB" sz="1600" dirty="0"/>
                    </a:p>
                  </a:txBody>
                  <a:tcPr/>
                </a:tc>
                <a:extLst>
                  <a:ext uri="{0D108BD9-81ED-4DB2-BD59-A6C34878D82A}">
                    <a16:rowId xmlns:a16="http://schemas.microsoft.com/office/drawing/2014/main" xmlns="" val="10003"/>
                  </a:ext>
                </a:extLst>
              </a:tr>
              <a:tr h="1328416">
                <a:tc>
                  <a:txBody>
                    <a:bodyPr/>
                    <a:lstStyle/>
                    <a:p>
                      <a:r>
                        <a:rPr lang="en-GB" sz="1600" dirty="0" smtClean="0"/>
                        <a:t>Source analysis</a:t>
                      </a:r>
                      <a:endParaRPr lang="en-GB" sz="1600" dirty="0"/>
                    </a:p>
                  </a:txBody>
                  <a:tcPr/>
                </a:tc>
                <a:tc>
                  <a:txBody>
                    <a:bodyPr/>
                    <a:lstStyle/>
                    <a:p>
                      <a:r>
                        <a:rPr lang="en-GB" sz="1600" dirty="0" smtClean="0"/>
                        <a:t>Comprehension &amp; inference skilling</a:t>
                      </a:r>
                      <a:r>
                        <a:rPr lang="en-GB" sz="1600" baseline="0" dirty="0" smtClean="0"/>
                        <a:t> – tone, content, message, language of period studied</a:t>
                      </a:r>
                    </a:p>
                    <a:p>
                      <a:r>
                        <a:rPr lang="en-GB" sz="1600" baseline="0" dirty="0" smtClean="0"/>
                        <a:t>Ability to use details to support analysis </a:t>
                      </a:r>
                    </a:p>
                    <a:p>
                      <a:r>
                        <a:rPr lang="en-GB" sz="1600" baseline="0" dirty="0" smtClean="0"/>
                        <a:t>Provenance – origin, type </a:t>
                      </a:r>
                      <a:r>
                        <a:rPr lang="en-GB" sz="1600" baseline="0" dirty="0" err="1" smtClean="0"/>
                        <a:t>etc</a:t>
                      </a:r>
                      <a:r>
                        <a:rPr lang="en-GB" sz="1600" baseline="0" dirty="0" smtClean="0"/>
                        <a:t>, and analytical limitations of these. </a:t>
                      </a:r>
                    </a:p>
                    <a:p>
                      <a:r>
                        <a:rPr lang="en-GB" sz="1600" baseline="0" dirty="0" smtClean="0"/>
                        <a:t>Utility, reliability </a:t>
                      </a:r>
                      <a:r>
                        <a:rPr lang="en-GB" sz="1600" baseline="0" dirty="0" err="1" smtClean="0"/>
                        <a:t>etc</a:t>
                      </a:r>
                      <a:endParaRPr lang="en-GB" sz="1600" baseline="0" dirty="0" smtClean="0"/>
                    </a:p>
                    <a:p>
                      <a:r>
                        <a:rPr lang="en-GB" sz="1600" baseline="0" dirty="0" smtClean="0"/>
                        <a:t>Knowledge of context, likely purpose, audience </a:t>
                      </a:r>
                      <a:r>
                        <a:rPr lang="en-GB" sz="1600" baseline="0" dirty="0" err="1" smtClean="0"/>
                        <a:t>etc</a:t>
                      </a:r>
                      <a:r>
                        <a:rPr lang="en-GB" sz="1600" baseline="0" dirty="0" smtClean="0"/>
                        <a:t> within context </a:t>
                      </a:r>
                      <a:r>
                        <a:rPr lang="en-GB" sz="1600" baseline="0" dirty="0" err="1" smtClean="0"/>
                        <a:t>etc</a:t>
                      </a:r>
                      <a:endParaRPr lang="en-GB" sz="1600" dirty="0"/>
                    </a:p>
                  </a:txBody>
                  <a:tcPr/>
                </a:tc>
                <a:extLst>
                  <a:ext uri="{0D108BD9-81ED-4DB2-BD59-A6C34878D82A}">
                    <a16:rowId xmlns:a16="http://schemas.microsoft.com/office/drawing/2014/main" xmlns="" val="10004"/>
                  </a:ext>
                </a:extLst>
              </a:tr>
              <a:tr h="1250182">
                <a:tc>
                  <a:txBody>
                    <a:bodyPr/>
                    <a:lstStyle/>
                    <a:p>
                      <a:r>
                        <a:rPr lang="en-GB" sz="1600" dirty="0" err="1" smtClean="0"/>
                        <a:t>Interp</a:t>
                      </a:r>
                      <a:r>
                        <a:rPr lang="en-GB" sz="1600" dirty="0" smtClean="0"/>
                        <a:t> analysis</a:t>
                      </a:r>
                      <a:endParaRPr lang="en-GB" sz="1600" dirty="0"/>
                    </a:p>
                  </a:txBody>
                  <a:tcPr/>
                </a:tc>
                <a:tc>
                  <a:txBody>
                    <a:bodyPr/>
                    <a:lstStyle/>
                    <a:p>
                      <a:r>
                        <a:rPr lang="en-GB" sz="1600" dirty="0" smtClean="0"/>
                        <a:t>Comprehension – angle/tone/perspective, content</a:t>
                      </a:r>
                    </a:p>
                    <a:p>
                      <a:r>
                        <a:rPr lang="en-GB" sz="1600" dirty="0" smtClean="0"/>
                        <a:t>Knowledge: information</a:t>
                      </a:r>
                      <a:r>
                        <a:rPr lang="en-GB" sz="1600" baseline="0" dirty="0" smtClean="0"/>
                        <a:t> that is included and excluded, ‘light-touch’ </a:t>
                      </a:r>
                      <a:r>
                        <a:rPr lang="en-GB" sz="1600" baseline="0" dirty="0" err="1" smtClean="0"/>
                        <a:t>historiog</a:t>
                      </a:r>
                      <a:r>
                        <a:rPr lang="en-GB" sz="1600" baseline="0" dirty="0" smtClean="0"/>
                        <a:t>.</a:t>
                      </a:r>
                    </a:p>
                    <a:p>
                      <a:r>
                        <a:rPr lang="en-GB" sz="1600" baseline="0" dirty="0" smtClean="0"/>
                        <a:t>Judgements on how convincing, comparisons with others</a:t>
                      </a:r>
                    </a:p>
                    <a:p>
                      <a:r>
                        <a:rPr lang="en-GB" sz="1600" baseline="0" dirty="0" smtClean="0"/>
                        <a:t>Literacy – conditional expressions, incorporating evidence into sentences </a:t>
                      </a:r>
                      <a:r>
                        <a:rPr lang="en-GB" sz="1600" baseline="0" dirty="0" err="1" smtClean="0"/>
                        <a:t>etc</a:t>
                      </a:r>
                      <a:endParaRPr lang="en-GB" sz="1600" dirty="0"/>
                    </a:p>
                  </a:txBody>
                  <a:tcPr/>
                </a:tc>
                <a:extLst>
                  <a:ext uri="{0D108BD9-81ED-4DB2-BD59-A6C34878D82A}">
                    <a16:rowId xmlns:a16="http://schemas.microsoft.com/office/drawing/2014/main" xmlns="" val="10005"/>
                  </a:ext>
                </a:extLst>
              </a:tr>
            </a:tbl>
          </a:graphicData>
        </a:graphic>
      </p:graphicFrame>
      <p:sp>
        <p:nvSpPr>
          <p:cNvPr id="2" name="TextBox 1"/>
          <p:cNvSpPr txBox="1"/>
          <p:nvPr/>
        </p:nvSpPr>
        <p:spPr>
          <a:xfrm>
            <a:off x="0" y="0"/>
            <a:ext cx="9152694" cy="369332"/>
          </a:xfrm>
          <a:prstGeom prst="rect">
            <a:avLst/>
          </a:prstGeom>
          <a:noFill/>
        </p:spPr>
        <p:txBody>
          <a:bodyPr wrap="square" rtlCol="0">
            <a:spAutoFit/>
          </a:bodyPr>
          <a:lstStyle/>
          <a:p>
            <a:r>
              <a:rPr lang="en-GB" dirty="0" smtClean="0"/>
              <a:t>Cheat sheet for slide 13</a:t>
            </a:r>
            <a:endParaRPr lang="en-GB" dirty="0"/>
          </a:p>
        </p:txBody>
      </p:sp>
    </p:spTree>
    <p:extLst>
      <p:ext uri="{BB962C8B-B14F-4D97-AF65-F5344CB8AC3E}">
        <p14:creationId xmlns="" xmlns:p14="http://schemas.microsoft.com/office/powerpoint/2010/main" val="266329378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3406775"/>
            <a:ext cx="8839200" cy="1470025"/>
          </a:xfrm>
        </p:spPr>
        <p:txBody>
          <a:bodyPr>
            <a:noAutofit/>
          </a:bodyPr>
          <a:lstStyle/>
          <a:p>
            <a:pPr algn="l"/>
            <a:r>
              <a:rPr lang="en-GB" sz="6600" b="1" dirty="0" smtClean="0">
                <a:solidFill>
                  <a:schemeClr val="accent4"/>
                </a:solidFill>
              </a:rPr>
              <a:t>Assessment in History</a:t>
            </a:r>
            <a:endParaRPr lang="en-GB" sz="6600" b="1" dirty="0">
              <a:solidFill>
                <a:schemeClr val="accent4"/>
              </a:solidFill>
            </a:endParaRPr>
          </a:p>
        </p:txBody>
      </p:sp>
      <p:sp>
        <p:nvSpPr>
          <p:cNvPr id="3" name="Subtitle 2"/>
          <p:cNvSpPr>
            <a:spLocks noGrp="1"/>
          </p:cNvSpPr>
          <p:nvPr>
            <p:ph type="subTitle" idx="1"/>
          </p:nvPr>
        </p:nvSpPr>
        <p:spPr>
          <a:xfrm>
            <a:off x="152400" y="5029200"/>
            <a:ext cx="8839200" cy="1600200"/>
          </a:xfrm>
        </p:spPr>
        <p:txBody>
          <a:bodyPr anchor="ctr">
            <a:normAutofit fontScale="77500" lnSpcReduction="20000"/>
          </a:bodyPr>
          <a:lstStyle/>
          <a:p>
            <a:pPr algn="l"/>
            <a:r>
              <a:rPr lang="en-GB" b="1" dirty="0" smtClean="0">
                <a:solidFill>
                  <a:schemeClr val="accent5">
                    <a:lumMod val="50000"/>
                  </a:schemeClr>
                </a:solidFill>
              </a:rPr>
              <a:t>Hugh Richards</a:t>
            </a:r>
          </a:p>
          <a:p>
            <a:pPr algn="l"/>
            <a:r>
              <a:rPr lang="en-GB" dirty="0" smtClean="0">
                <a:solidFill>
                  <a:schemeClr val="accent5">
                    <a:lumMod val="50000"/>
                  </a:schemeClr>
                </a:solidFill>
              </a:rPr>
              <a:t>Subject Leader of History</a:t>
            </a:r>
          </a:p>
          <a:p>
            <a:pPr algn="l"/>
            <a:r>
              <a:rPr lang="en-GB" dirty="0" smtClean="0">
                <a:solidFill>
                  <a:schemeClr val="accent5">
                    <a:lumMod val="50000"/>
                  </a:schemeClr>
                </a:solidFill>
              </a:rPr>
              <a:t>Huntington School</a:t>
            </a:r>
          </a:p>
          <a:p>
            <a:pPr algn="l"/>
            <a:r>
              <a:rPr lang="en-GB" dirty="0" smtClean="0">
                <a:solidFill>
                  <a:schemeClr val="accent5">
                    <a:lumMod val="50000"/>
                  </a:schemeClr>
                </a:solidFill>
              </a:rPr>
              <a:t>h.richards@huntington-ed.org.uk   @</a:t>
            </a:r>
            <a:r>
              <a:rPr lang="en-GB" dirty="0" err="1" smtClean="0">
                <a:solidFill>
                  <a:schemeClr val="accent5">
                    <a:lumMod val="50000"/>
                  </a:schemeClr>
                </a:solidFill>
              </a:rPr>
              <a:t>MisterHistry</a:t>
            </a:r>
            <a:endParaRPr lang="en-GB" dirty="0">
              <a:solidFill>
                <a:schemeClr val="accent5">
                  <a:lumMod val="50000"/>
                </a:schemeClr>
              </a:solidFill>
            </a:endParaRPr>
          </a:p>
        </p:txBody>
      </p:sp>
      <p:pic>
        <p:nvPicPr>
          <p:cNvPr id="4" name="Picture 2" descr="https://www.huntingtonschool.co.uk/wp-content/uploads/2016/10/Research-School-Logo.png?x8379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4549605" y="-1"/>
            <a:ext cx="4594395" cy="3410754"/>
          </a:xfrm>
          <a:prstGeom prst="rect">
            <a:avLst/>
          </a:prstGeom>
          <a:noFill/>
          <a:extLst>
            <a:ext uri="{909E8E84-426E-40DD-AFC4-6F175D3DCCD1}">
              <a14:hiddenFill xmlns="" xmlns:a14="http://schemas.microsoft.com/office/drawing/2010/main">
                <a:solidFill>
                  <a:srgbClr val="FFFFFF"/>
                </a:solidFill>
              </a14:hiddenFill>
            </a:ext>
          </a:extLst>
        </p:spPr>
      </p:pic>
      <p:pic>
        <p:nvPicPr>
          <p:cNvPr id="5" name="Picture 4" descr="https://huntington.researchschool.org.uk/wp-content/uploads/sites/2/2017/03/Hunt-RS-logo2-257x300.png"/>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6927" y="1"/>
            <a:ext cx="2888673" cy="3371992"/>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275916443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3276600" cy="685800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a:solidFill>
                <a:schemeClr val="accent4"/>
              </a:solidFill>
            </a:endParaRPr>
          </a:p>
        </p:txBody>
      </p:sp>
      <p:sp>
        <p:nvSpPr>
          <p:cNvPr id="2" name="Title 1"/>
          <p:cNvSpPr>
            <a:spLocks noGrp="1"/>
          </p:cNvSpPr>
          <p:nvPr>
            <p:ph type="title"/>
          </p:nvPr>
        </p:nvSpPr>
        <p:spPr>
          <a:xfrm>
            <a:off x="0" y="27708"/>
            <a:ext cx="3276600" cy="2029691"/>
          </a:xfrm>
        </p:spPr>
        <p:txBody>
          <a:bodyPr>
            <a:normAutofit fontScale="90000"/>
          </a:bodyPr>
          <a:lstStyle/>
          <a:p>
            <a:pPr algn="l"/>
            <a:r>
              <a:rPr lang="en-GB" b="1" dirty="0" smtClean="0">
                <a:solidFill>
                  <a:schemeClr val="bg1"/>
                </a:solidFill>
              </a:rPr>
              <a:t>The challenge of GCSE assessment</a:t>
            </a:r>
            <a:endParaRPr lang="en-GB" b="1" dirty="0">
              <a:solidFill>
                <a:schemeClr val="bg1"/>
              </a:solidFill>
            </a:endParaRPr>
          </a:p>
        </p:txBody>
      </p:sp>
      <p:graphicFrame>
        <p:nvGraphicFramePr>
          <p:cNvPr id="6" name="Content Placeholder 5"/>
          <p:cNvGraphicFramePr>
            <a:graphicFrameLocks noGrp="1"/>
          </p:cNvGraphicFramePr>
          <p:nvPr>
            <p:ph idx="1"/>
            <p:extLst>
              <p:ext uri="{D42A27DB-BD31-4B8C-83A1-F6EECF244321}">
                <p14:modId xmlns="" xmlns:p14="http://schemas.microsoft.com/office/powerpoint/2010/main" val="3900404353"/>
              </p:ext>
            </p:extLst>
          </p:nvPr>
        </p:nvGraphicFramePr>
        <p:xfrm>
          <a:off x="3505200" y="152400"/>
          <a:ext cx="5181600" cy="6309360"/>
        </p:xfrm>
        <a:graphic>
          <a:graphicData uri="http://schemas.openxmlformats.org/drawingml/2006/table">
            <a:tbl>
              <a:tblPr firstRow="1" bandRow="1">
                <a:tableStyleId>{5C22544A-7EE6-4342-B048-85BDC9FD1C3A}</a:tableStyleId>
              </a:tblPr>
              <a:tblGrid>
                <a:gridCol w="2590800">
                  <a:extLst>
                    <a:ext uri="{9D8B030D-6E8A-4147-A177-3AD203B41FA5}">
                      <a16:colId xmlns:a16="http://schemas.microsoft.com/office/drawing/2014/main" xmlns="" val="20000"/>
                    </a:ext>
                  </a:extLst>
                </a:gridCol>
                <a:gridCol w="2590800">
                  <a:extLst>
                    <a:ext uri="{9D8B030D-6E8A-4147-A177-3AD203B41FA5}">
                      <a16:colId xmlns:a16="http://schemas.microsoft.com/office/drawing/2014/main" xmlns="" val="20001"/>
                    </a:ext>
                  </a:extLst>
                </a:gridCol>
              </a:tblGrid>
              <a:tr h="457200">
                <a:tc>
                  <a:txBody>
                    <a:bodyPr/>
                    <a:lstStyle/>
                    <a:p>
                      <a:pPr algn="ctr"/>
                      <a:r>
                        <a:rPr lang="en-GB" dirty="0" smtClean="0"/>
                        <a:t>‘Old’ GCSE</a:t>
                      </a:r>
                      <a:endParaRPr lang="en-GB" dirty="0"/>
                    </a:p>
                  </a:txBody>
                  <a:tcPr/>
                </a:tc>
                <a:tc>
                  <a:txBody>
                    <a:bodyPr/>
                    <a:lstStyle/>
                    <a:p>
                      <a:pPr algn="ctr"/>
                      <a:r>
                        <a:rPr lang="en-GB" dirty="0" smtClean="0"/>
                        <a:t>Current GCSE</a:t>
                      </a:r>
                      <a:endParaRPr lang="en-GB" dirty="0"/>
                    </a:p>
                  </a:txBody>
                  <a:tcPr/>
                </a:tc>
                <a:extLst>
                  <a:ext uri="{0D108BD9-81ED-4DB2-BD59-A6C34878D82A}">
                    <a16:rowId xmlns:a16="http://schemas.microsoft.com/office/drawing/2014/main" xmlns="" val="10000"/>
                  </a:ext>
                </a:extLst>
              </a:tr>
              <a:tr h="4748270">
                <a:tc>
                  <a:txBody>
                    <a:bodyPr/>
                    <a:lstStyle/>
                    <a:p>
                      <a:r>
                        <a:rPr lang="en-GB" dirty="0" smtClean="0"/>
                        <a:t>Shorter, 4/5/6 mark description answers</a:t>
                      </a:r>
                    </a:p>
                    <a:p>
                      <a:endParaRPr lang="en-GB" dirty="0" smtClean="0"/>
                    </a:p>
                    <a:p>
                      <a:endParaRPr lang="en-GB" dirty="0" smtClean="0"/>
                    </a:p>
                    <a:p>
                      <a:r>
                        <a:rPr lang="en-GB" dirty="0" smtClean="0"/>
                        <a:t>Very</a:t>
                      </a:r>
                      <a:r>
                        <a:rPr lang="en-GB" baseline="0" dirty="0" smtClean="0"/>
                        <a:t> little writing of ‘proper’ essays</a:t>
                      </a:r>
                    </a:p>
                    <a:p>
                      <a:endParaRPr lang="en-GB" baseline="0" dirty="0" smtClean="0"/>
                    </a:p>
                    <a:p>
                      <a:r>
                        <a:rPr lang="en-GB" baseline="0" dirty="0" smtClean="0"/>
                        <a:t>Smaller,  chronologically narrower content</a:t>
                      </a:r>
                    </a:p>
                    <a:p>
                      <a:endParaRPr lang="en-GB" baseline="0" dirty="0" smtClean="0"/>
                    </a:p>
                    <a:p>
                      <a:r>
                        <a:rPr lang="en-GB" baseline="0" dirty="0" smtClean="0"/>
                        <a:t>Consequently narrower vocabulary required</a:t>
                      </a:r>
                    </a:p>
                    <a:p>
                      <a:endParaRPr lang="en-GB" baseline="0" dirty="0" smtClean="0"/>
                    </a:p>
                    <a:p>
                      <a:endParaRPr lang="en-GB" baseline="0" dirty="0" smtClean="0"/>
                    </a:p>
                    <a:p>
                      <a:endParaRPr lang="en-GB" baseline="0" dirty="0" smtClean="0"/>
                    </a:p>
                    <a:p>
                      <a:endParaRPr lang="en-GB" baseline="0" dirty="0" smtClean="0"/>
                    </a:p>
                    <a:p>
                      <a:r>
                        <a:rPr lang="en-GB" baseline="0" dirty="0" smtClean="0"/>
                        <a:t>Comparatively little literacy and </a:t>
                      </a:r>
                      <a:r>
                        <a:rPr lang="en-GB" baseline="0" dirty="0" err="1" smtClean="0"/>
                        <a:t>SPaG</a:t>
                      </a:r>
                      <a:r>
                        <a:rPr lang="en-GB" baseline="0" dirty="0" smtClean="0"/>
                        <a:t> needed</a:t>
                      </a:r>
                    </a:p>
                    <a:p>
                      <a:endParaRPr lang="en-GB" baseline="0" dirty="0" smtClean="0"/>
                    </a:p>
                    <a:p>
                      <a:endParaRPr lang="en-GB" baseline="0" dirty="0" smtClean="0"/>
                    </a:p>
                    <a:p>
                      <a:endParaRPr lang="en-GB" baseline="0" dirty="0" smtClean="0"/>
                    </a:p>
                  </a:txBody>
                  <a:tcPr/>
                </a:tc>
                <a:tc>
                  <a:txBody>
                    <a:bodyPr/>
                    <a:lstStyle/>
                    <a:p>
                      <a:r>
                        <a:rPr lang="en-GB" dirty="0" smtClean="0"/>
                        <a:t>Much of assessment</a:t>
                      </a:r>
                      <a:r>
                        <a:rPr lang="en-GB" baseline="0" dirty="0" smtClean="0"/>
                        <a:t> centred around longer 9/10/15 mark answers</a:t>
                      </a:r>
                    </a:p>
                    <a:p>
                      <a:endParaRPr lang="en-GB" baseline="0" dirty="0" smtClean="0"/>
                    </a:p>
                    <a:p>
                      <a:r>
                        <a:rPr lang="en-GB" baseline="0" dirty="0" smtClean="0"/>
                        <a:t>Essay writing a core component</a:t>
                      </a:r>
                    </a:p>
                    <a:p>
                      <a:endParaRPr lang="en-GB" baseline="0" dirty="0" smtClean="0"/>
                    </a:p>
                    <a:p>
                      <a:r>
                        <a:rPr lang="en-GB" baseline="0" dirty="0" smtClean="0"/>
                        <a:t>Broader, chronologically varied content</a:t>
                      </a:r>
                    </a:p>
                    <a:p>
                      <a:endParaRPr lang="en-GB" baseline="0" dirty="0" smtClean="0"/>
                    </a:p>
                    <a:p>
                      <a:r>
                        <a:rPr lang="en-GB" baseline="0" dirty="0" smtClean="0"/>
                        <a:t>Far wider vocabulary needed – both period-specific content vocab  and what’s needed for conceptual expression</a:t>
                      </a:r>
                    </a:p>
                    <a:p>
                      <a:endParaRPr lang="en-GB" baseline="0" dirty="0" smtClean="0"/>
                    </a:p>
                    <a:p>
                      <a:r>
                        <a:rPr lang="en-GB" dirty="0" smtClean="0"/>
                        <a:t>Far greater</a:t>
                      </a:r>
                      <a:r>
                        <a:rPr lang="en-GB" baseline="0" dirty="0" smtClean="0"/>
                        <a:t> expectations of literacy and </a:t>
                      </a:r>
                      <a:r>
                        <a:rPr lang="en-GB" baseline="0" dirty="0" err="1" smtClean="0"/>
                        <a:t>SPaG</a:t>
                      </a:r>
                      <a:endParaRPr lang="en-GB" dirty="0" smtClean="0"/>
                    </a:p>
                  </a:txBody>
                  <a:tcPr/>
                </a:tc>
                <a:extLst>
                  <a:ext uri="{0D108BD9-81ED-4DB2-BD59-A6C34878D82A}">
                    <a16:rowId xmlns:a16="http://schemas.microsoft.com/office/drawing/2014/main" xmlns="" val="10001"/>
                  </a:ext>
                </a:extLst>
              </a:tr>
            </a:tbl>
          </a:graphicData>
        </a:graphic>
      </p:graphicFrame>
    </p:spTree>
    <p:extLst>
      <p:ext uri="{BB962C8B-B14F-4D97-AF65-F5344CB8AC3E}">
        <p14:creationId xmlns="" xmlns:p14="http://schemas.microsoft.com/office/powerpoint/2010/main" val="122024422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29000" y="152400"/>
            <a:ext cx="5486400" cy="6477000"/>
          </a:xfrm>
        </p:spPr>
        <p:txBody>
          <a:bodyPr>
            <a:normAutofit fontScale="92500" lnSpcReduction="20000"/>
          </a:bodyPr>
          <a:lstStyle/>
          <a:p>
            <a:pPr marL="0" indent="0">
              <a:buNone/>
            </a:pPr>
            <a:r>
              <a:rPr lang="en-GB" dirty="0" smtClean="0"/>
              <a:t>Better prepare students for exams by not writing endless practice questions.</a:t>
            </a:r>
          </a:p>
          <a:p>
            <a:pPr marL="0" indent="0">
              <a:buNone/>
            </a:pPr>
            <a:endParaRPr lang="en-GB" dirty="0"/>
          </a:p>
          <a:p>
            <a:pPr marL="0" indent="0">
              <a:buNone/>
            </a:pPr>
            <a:r>
              <a:rPr lang="en-GB" dirty="0" smtClean="0"/>
              <a:t>Help you assess their understanding better and help you forensically intervene within the classroom</a:t>
            </a:r>
          </a:p>
          <a:p>
            <a:pPr marL="0" indent="0">
              <a:buNone/>
            </a:pPr>
            <a:endParaRPr lang="en-GB" dirty="0" smtClean="0"/>
          </a:p>
          <a:p>
            <a:pPr marL="0" indent="0">
              <a:buNone/>
            </a:pPr>
            <a:r>
              <a:rPr lang="en-GB" dirty="0" smtClean="0"/>
              <a:t>Realistic and pragmatic approaches</a:t>
            </a:r>
          </a:p>
          <a:p>
            <a:pPr marL="0" indent="0">
              <a:buNone/>
            </a:pPr>
            <a:endParaRPr lang="en-GB" dirty="0"/>
          </a:p>
          <a:p>
            <a:pPr marL="0" indent="0">
              <a:buNone/>
            </a:pPr>
            <a:r>
              <a:rPr lang="en-GB" dirty="0" smtClean="0"/>
              <a:t>Evidence informed ‘best bets’</a:t>
            </a:r>
          </a:p>
          <a:p>
            <a:pPr marL="0" indent="0">
              <a:buNone/>
            </a:pPr>
            <a:endParaRPr lang="en-GB" dirty="0" smtClean="0"/>
          </a:p>
          <a:p>
            <a:pPr marL="0" indent="0">
              <a:buNone/>
            </a:pPr>
            <a:r>
              <a:rPr lang="en-GB" dirty="0" smtClean="0"/>
              <a:t>Sharing of good ideas</a:t>
            </a:r>
            <a:endParaRPr lang="en-GB" dirty="0"/>
          </a:p>
        </p:txBody>
      </p:sp>
      <p:sp>
        <p:nvSpPr>
          <p:cNvPr id="4" name="Rectangle 3"/>
          <p:cNvSpPr/>
          <p:nvPr/>
        </p:nvSpPr>
        <p:spPr>
          <a:xfrm>
            <a:off x="0" y="0"/>
            <a:ext cx="327660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0" y="27709"/>
            <a:ext cx="3276600" cy="1143000"/>
          </a:xfrm>
        </p:spPr>
        <p:txBody>
          <a:bodyPr>
            <a:normAutofit fontScale="90000"/>
          </a:bodyPr>
          <a:lstStyle/>
          <a:p>
            <a:pPr algn="l"/>
            <a:r>
              <a:rPr lang="en-GB" b="1" dirty="0" smtClean="0">
                <a:solidFill>
                  <a:schemeClr val="bg1"/>
                </a:solidFill>
              </a:rPr>
              <a:t>Aims and purpose</a:t>
            </a:r>
            <a:endParaRPr lang="en-GB" b="1" dirty="0">
              <a:solidFill>
                <a:schemeClr val="bg1"/>
              </a:solidFill>
            </a:endParaRPr>
          </a:p>
        </p:txBody>
      </p:sp>
      <p:pic>
        <p:nvPicPr>
          <p:cNvPr id="11266" name="Picture 2" descr="https://i.pinimg.com/736x/4c/b2/f5/4cb2f5f4bc3558b3d79de4b9dcd78826--english-longbow-traditional-archery.jpg"/>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 xmlns:a14="http://schemas.microsoft.com/office/drawing/2010/main" val="0"/>
              </a:ext>
            </a:extLst>
          </a:blip>
          <a:srcRect/>
          <a:stretch>
            <a:fillRect/>
          </a:stretch>
        </p:blipFill>
        <p:spPr bwMode="auto">
          <a:xfrm>
            <a:off x="-228600" y="1430721"/>
            <a:ext cx="3733800" cy="5600700"/>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2437510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animEffect transition="in" filter="fade">
                                      <p:cBhvr>
                                        <p:cTn id="2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29000" y="152400"/>
            <a:ext cx="5486400" cy="6477000"/>
          </a:xfrm>
        </p:spPr>
        <p:txBody>
          <a:bodyPr/>
          <a:lstStyle/>
          <a:p>
            <a:pPr marL="0" indent="0">
              <a:buNone/>
            </a:pPr>
            <a:r>
              <a:rPr lang="en-GB" dirty="0" smtClean="0">
                <a:solidFill>
                  <a:schemeClr val="accent1"/>
                </a:solidFill>
              </a:rPr>
              <a:t>Activity:</a:t>
            </a:r>
          </a:p>
          <a:p>
            <a:pPr marL="0" indent="0">
              <a:buNone/>
            </a:pPr>
            <a:r>
              <a:rPr lang="en-GB" dirty="0" smtClean="0"/>
              <a:t>What do the following words/phrases mean?</a:t>
            </a:r>
          </a:p>
          <a:p>
            <a:pPr marL="0" indent="0">
              <a:buNone/>
            </a:pPr>
            <a:endParaRPr lang="en-GB" dirty="0" smtClean="0"/>
          </a:p>
          <a:p>
            <a:pPr marL="0" indent="0">
              <a:buNone/>
            </a:pPr>
            <a:r>
              <a:rPr lang="en-GB" dirty="0" smtClean="0"/>
              <a:t>Write a brief definition and give a brief example of each one.</a:t>
            </a:r>
            <a:endParaRPr lang="en-GB" dirty="0"/>
          </a:p>
          <a:p>
            <a:pPr marL="0" indent="0">
              <a:buNone/>
            </a:pPr>
            <a:endParaRPr lang="en-GB" dirty="0" smtClean="0"/>
          </a:p>
          <a:p>
            <a:pPr marL="0" indent="0">
              <a:buNone/>
            </a:pPr>
            <a:r>
              <a:rPr lang="en-GB" dirty="0" smtClean="0"/>
              <a:t>Assessment for Learning (</a:t>
            </a:r>
            <a:r>
              <a:rPr lang="en-GB" dirty="0" err="1" smtClean="0"/>
              <a:t>AfL</a:t>
            </a:r>
            <a:r>
              <a:rPr lang="en-GB" dirty="0"/>
              <a:t>)</a:t>
            </a:r>
            <a:endParaRPr lang="en-GB" dirty="0" smtClean="0"/>
          </a:p>
          <a:p>
            <a:pPr marL="0" indent="0">
              <a:buNone/>
            </a:pPr>
            <a:r>
              <a:rPr lang="en-GB" dirty="0" smtClean="0"/>
              <a:t>Formative Assessment</a:t>
            </a:r>
          </a:p>
          <a:p>
            <a:pPr marL="0" indent="0">
              <a:buNone/>
            </a:pPr>
            <a:r>
              <a:rPr lang="en-GB" dirty="0" smtClean="0"/>
              <a:t>Summative assessment</a:t>
            </a:r>
          </a:p>
          <a:p>
            <a:pPr marL="0" indent="0">
              <a:buNone/>
            </a:pPr>
            <a:endParaRPr lang="en-GB" dirty="0"/>
          </a:p>
          <a:p>
            <a:pPr marL="0" indent="0">
              <a:buNone/>
            </a:pPr>
            <a:endParaRPr lang="en-GB" dirty="0" smtClean="0"/>
          </a:p>
          <a:p>
            <a:pPr marL="0" indent="0">
              <a:buNone/>
            </a:pPr>
            <a:endParaRPr lang="en-GB" dirty="0" smtClean="0"/>
          </a:p>
          <a:p>
            <a:pPr marL="0" indent="0">
              <a:buNone/>
            </a:pPr>
            <a:endParaRPr lang="en-GB" dirty="0" smtClean="0"/>
          </a:p>
          <a:p>
            <a:pPr marL="0" indent="0">
              <a:buNone/>
            </a:pPr>
            <a:endParaRPr lang="en-GB" dirty="0" smtClean="0"/>
          </a:p>
        </p:txBody>
      </p:sp>
      <p:sp>
        <p:nvSpPr>
          <p:cNvPr id="4" name="Rectangle 3"/>
          <p:cNvSpPr/>
          <p:nvPr/>
        </p:nvSpPr>
        <p:spPr>
          <a:xfrm>
            <a:off x="-35859" y="0"/>
            <a:ext cx="3276600" cy="6858000"/>
          </a:xfrm>
          <a:prstGeom prst="rect">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0" y="27709"/>
            <a:ext cx="3276600" cy="1572492"/>
          </a:xfrm>
        </p:spPr>
        <p:txBody>
          <a:bodyPr anchor="t">
            <a:noAutofit/>
          </a:bodyPr>
          <a:lstStyle/>
          <a:p>
            <a:pPr algn="l"/>
            <a:r>
              <a:rPr lang="en-GB" sz="4800" b="1" dirty="0" smtClean="0">
                <a:solidFill>
                  <a:schemeClr val="bg1"/>
                </a:solidFill>
              </a:rPr>
              <a:t>Assessment</a:t>
            </a:r>
            <a:endParaRPr lang="en-GB" sz="4800" b="1" dirty="0">
              <a:solidFill>
                <a:schemeClr val="bg1"/>
              </a:solidFill>
            </a:endParaRPr>
          </a:p>
        </p:txBody>
      </p:sp>
    </p:spTree>
    <p:extLst>
      <p:ext uri="{BB962C8B-B14F-4D97-AF65-F5344CB8AC3E}">
        <p14:creationId xmlns="" xmlns:p14="http://schemas.microsoft.com/office/powerpoint/2010/main" val="173229077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29000" y="152400"/>
            <a:ext cx="5486400" cy="6477000"/>
          </a:xfrm>
        </p:spPr>
        <p:txBody>
          <a:bodyPr/>
          <a:lstStyle/>
          <a:p>
            <a:r>
              <a:rPr lang="en-GB" dirty="0" smtClean="0"/>
              <a:t>Formative assessment has been hijacked/misunderstood</a:t>
            </a:r>
          </a:p>
          <a:p>
            <a:r>
              <a:rPr lang="en-GB" dirty="0" smtClean="0"/>
              <a:t>Think instead about ‘responsive teaching’</a:t>
            </a:r>
            <a:endParaRPr lang="en-GB" dirty="0"/>
          </a:p>
          <a:p>
            <a:r>
              <a:rPr lang="en-GB" dirty="0" smtClean="0"/>
              <a:t>Make it a as forensic and diagnostic as possible</a:t>
            </a:r>
          </a:p>
        </p:txBody>
      </p:sp>
      <p:sp>
        <p:nvSpPr>
          <p:cNvPr id="4" name="Rectangle 3"/>
          <p:cNvSpPr/>
          <p:nvPr/>
        </p:nvSpPr>
        <p:spPr>
          <a:xfrm>
            <a:off x="-35859" y="0"/>
            <a:ext cx="3276600" cy="6858000"/>
          </a:xfrm>
          <a:prstGeom prst="rect">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0" y="27709"/>
            <a:ext cx="3276600" cy="1572492"/>
          </a:xfrm>
        </p:spPr>
        <p:txBody>
          <a:bodyPr>
            <a:noAutofit/>
          </a:bodyPr>
          <a:lstStyle/>
          <a:p>
            <a:pPr algn="l"/>
            <a:r>
              <a:rPr lang="en-GB" sz="5200" b="1" dirty="0" smtClean="0">
                <a:solidFill>
                  <a:schemeClr val="bg1"/>
                </a:solidFill>
              </a:rPr>
              <a:t>Responsive teaching</a:t>
            </a:r>
            <a:endParaRPr lang="en-GB" sz="5200" b="1" dirty="0">
              <a:solidFill>
                <a:schemeClr val="bg1"/>
              </a:solidFill>
            </a:endParaRPr>
          </a:p>
        </p:txBody>
      </p:sp>
      <p:pic>
        <p:nvPicPr>
          <p:cNvPr id="5" name="Picture 2" descr="Image result for making god rogress"/>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228600" y="2438400"/>
            <a:ext cx="2818942" cy="4038600"/>
          </a:xfrm>
          <a:prstGeom prst="rect">
            <a:avLst/>
          </a:prstGeom>
          <a:ln w="127000" cap="sq">
            <a:solidFill>
              <a:srgbClr val="000000"/>
            </a:solidFill>
            <a:miter lim="800000"/>
          </a:ln>
          <a:effectLst>
            <a:outerShdw blurRad="57150" dist="50800" dir="2700000" algn="tl" rotWithShape="0">
              <a:srgbClr val="000000">
                <a:alpha val="40000"/>
              </a:srgbClr>
            </a:outerShdw>
          </a:effectLst>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378562671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3276600" cy="68580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endParaRPr lang="en-GB" dirty="0">
              <a:solidFill>
                <a:schemeClr val="accent6"/>
              </a:solidFill>
            </a:endParaRPr>
          </a:p>
        </p:txBody>
      </p:sp>
      <p:sp>
        <p:nvSpPr>
          <p:cNvPr id="2" name="Title 1"/>
          <p:cNvSpPr>
            <a:spLocks noGrp="1"/>
          </p:cNvSpPr>
          <p:nvPr>
            <p:ph type="title"/>
          </p:nvPr>
        </p:nvSpPr>
        <p:spPr>
          <a:xfrm>
            <a:off x="0" y="27709"/>
            <a:ext cx="3276600" cy="1143000"/>
          </a:xfrm>
        </p:spPr>
        <p:txBody>
          <a:bodyPr>
            <a:normAutofit fontScale="90000"/>
          </a:bodyPr>
          <a:lstStyle/>
          <a:p>
            <a:pPr algn="l"/>
            <a:r>
              <a:rPr lang="en-GB" b="1" dirty="0" smtClean="0">
                <a:solidFill>
                  <a:schemeClr val="bg1"/>
                </a:solidFill>
              </a:rPr>
              <a:t>Deliberate practice</a:t>
            </a:r>
            <a:endParaRPr lang="en-GB" b="1" dirty="0">
              <a:solidFill>
                <a:schemeClr val="bg1"/>
              </a:solidFill>
            </a:endParaRPr>
          </a:p>
        </p:txBody>
      </p:sp>
      <p:sp>
        <p:nvSpPr>
          <p:cNvPr id="6" name="Title 1"/>
          <p:cNvSpPr txBox="1">
            <a:spLocks/>
          </p:cNvSpPr>
          <p:nvPr/>
        </p:nvSpPr>
        <p:spPr>
          <a:xfrm>
            <a:off x="3429000" y="178564"/>
            <a:ext cx="5588526" cy="1726436"/>
          </a:xfrm>
          <a:prstGeom prst="rect">
            <a:avLst/>
          </a:prstGeom>
        </p:spPr>
        <p:txBody>
          <a:bodyPr vert="horz" lIns="91440" tIns="45720" rIns="91440" bIns="45720" rtlCol="0" anchor="ctr">
            <a:normAutofit fontScale="75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b="1" dirty="0" smtClean="0">
                <a:solidFill>
                  <a:schemeClr val="accent2"/>
                </a:solidFill>
              </a:rPr>
              <a:t>If you wanted to run a marathon, how would you measure your progress towards your final goal?</a:t>
            </a:r>
            <a:endParaRPr lang="en-GB" b="1" dirty="0">
              <a:solidFill>
                <a:schemeClr val="accent2"/>
              </a:solidFill>
            </a:endParaRPr>
          </a:p>
        </p:txBody>
      </p:sp>
      <p:sp>
        <p:nvSpPr>
          <p:cNvPr id="7" name="TextBox 6"/>
          <p:cNvSpPr txBox="1"/>
          <p:nvPr/>
        </p:nvSpPr>
        <p:spPr>
          <a:xfrm>
            <a:off x="3429000" y="2209800"/>
            <a:ext cx="2747682" cy="4524315"/>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r>
              <a:rPr lang="en-GB" u="sng" dirty="0">
                <a:latin typeface="Trebuchet MS" charset="0"/>
                <a:ea typeface="Trebuchet MS" charset="0"/>
                <a:cs typeface="Trebuchet MS" charset="0"/>
              </a:rPr>
              <a:t>Some sensible ideas</a:t>
            </a:r>
          </a:p>
          <a:p>
            <a:pPr marL="285750" indent="-285750">
              <a:buFont typeface="Arial" panose="020B0604020202020204" pitchFamily="34" charset="0"/>
              <a:buChar char="•"/>
            </a:pPr>
            <a:r>
              <a:rPr lang="en-GB" dirty="0">
                <a:latin typeface="Trebuchet MS" charset="0"/>
                <a:ea typeface="Trebuchet MS" charset="0"/>
                <a:cs typeface="Trebuchet MS" charset="0"/>
              </a:rPr>
              <a:t>Download a plan!</a:t>
            </a:r>
          </a:p>
          <a:p>
            <a:pPr marL="285750" indent="-285750">
              <a:buFont typeface="Arial" panose="020B0604020202020204" pitchFamily="34" charset="0"/>
              <a:buChar char="•"/>
            </a:pPr>
            <a:r>
              <a:rPr lang="en-GB" dirty="0">
                <a:latin typeface="Trebuchet MS" charset="0"/>
                <a:ea typeface="Trebuchet MS" charset="0"/>
                <a:cs typeface="Trebuchet MS" charset="0"/>
              </a:rPr>
              <a:t>Stick to the plan!</a:t>
            </a:r>
          </a:p>
          <a:p>
            <a:pPr marL="285750" indent="-285750">
              <a:buFont typeface="Arial" panose="020B0604020202020204" pitchFamily="34" charset="0"/>
              <a:buChar char="•"/>
            </a:pPr>
            <a:r>
              <a:rPr lang="en-GB" dirty="0">
                <a:latin typeface="Trebuchet MS" charset="0"/>
                <a:ea typeface="Trebuchet MS" charset="0"/>
                <a:cs typeface="Trebuchet MS" charset="0"/>
              </a:rPr>
              <a:t>Start with some shorter runs and build up distance</a:t>
            </a:r>
          </a:p>
          <a:p>
            <a:pPr marL="285750" indent="-285750">
              <a:buFont typeface="Arial" panose="020B0604020202020204" pitchFamily="34" charset="0"/>
              <a:buChar char="•"/>
            </a:pPr>
            <a:r>
              <a:rPr lang="en-GB" dirty="0">
                <a:latin typeface="Trebuchet MS" charset="0"/>
                <a:ea typeface="Trebuchet MS" charset="0"/>
                <a:cs typeface="Trebuchet MS" charset="0"/>
              </a:rPr>
              <a:t>Do some </a:t>
            </a:r>
            <a:r>
              <a:rPr lang="en-GB" dirty="0" err="1">
                <a:latin typeface="Trebuchet MS" charset="0"/>
                <a:ea typeface="Trebuchet MS" charset="0"/>
                <a:cs typeface="Trebuchet MS" charset="0"/>
              </a:rPr>
              <a:t>speedwork</a:t>
            </a:r>
            <a:endParaRPr lang="en-GB" dirty="0">
              <a:latin typeface="Trebuchet MS" charset="0"/>
              <a:ea typeface="Trebuchet MS" charset="0"/>
              <a:cs typeface="Trebuchet MS" charset="0"/>
            </a:endParaRPr>
          </a:p>
          <a:p>
            <a:pPr marL="285750" indent="-285750">
              <a:buFont typeface="Arial" panose="020B0604020202020204" pitchFamily="34" charset="0"/>
              <a:buChar char="•"/>
            </a:pPr>
            <a:r>
              <a:rPr lang="en-GB" dirty="0">
                <a:latin typeface="Trebuchet MS" charset="0"/>
                <a:ea typeface="Trebuchet MS" charset="0"/>
                <a:cs typeface="Trebuchet MS" charset="0"/>
              </a:rPr>
              <a:t>Spend some time in the gym</a:t>
            </a:r>
          </a:p>
          <a:p>
            <a:pPr marL="285750" indent="-285750">
              <a:buFont typeface="Arial" panose="020B0604020202020204" pitchFamily="34" charset="0"/>
              <a:buChar char="•"/>
            </a:pPr>
            <a:r>
              <a:rPr lang="en-GB" dirty="0">
                <a:latin typeface="Trebuchet MS" charset="0"/>
                <a:ea typeface="Trebuchet MS" charset="0"/>
                <a:cs typeface="Trebuchet MS" charset="0"/>
              </a:rPr>
              <a:t>Monitor improvements on all of these activities – </a:t>
            </a:r>
            <a:r>
              <a:rPr lang="en-GB" dirty="0" err="1">
                <a:latin typeface="Trebuchet MS" charset="0"/>
                <a:ea typeface="Trebuchet MS" charset="0"/>
                <a:cs typeface="Trebuchet MS" charset="0"/>
              </a:rPr>
              <a:t>eg</a:t>
            </a:r>
            <a:r>
              <a:rPr lang="en-GB" dirty="0">
                <a:latin typeface="Trebuchet MS" charset="0"/>
                <a:ea typeface="Trebuchet MS" charset="0"/>
                <a:cs typeface="Trebuchet MS" charset="0"/>
              </a:rPr>
              <a:t> distance logged, speed of shorter runs, time spent in gym, weights lifted, etc.</a:t>
            </a:r>
          </a:p>
        </p:txBody>
      </p:sp>
      <p:sp>
        <p:nvSpPr>
          <p:cNvPr id="8" name="TextBox 7"/>
          <p:cNvSpPr txBox="1"/>
          <p:nvPr/>
        </p:nvSpPr>
        <p:spPr>
          <a:xfrm>
            <a:off x="6261562" y="2203609"/>
            <a:ext cx="2755964" cy="2215991"/>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en-GB" u="sng" dirty="0">
                <a:latin typeface="Trebuchet MS" charset="0"/>
                <a:ea typeface="Trebuchet MS" charset="0"/>
                <a:cs typeface="Trebuchet MS" charset="0"/>
              </a:rPr>
              <a:t>Some less sensible ideas!</a:t>
            </a:r>
          </a:p>
          <a:p>
            <a:r>
              <a:rPr lang="en-GB" sz="2000" dirty="0">
                <a:latin typeface="Trebuchet MS" charset="0"/>
                <a:ea typeface="Trebuchet MS" charset="0"/>
                <a:cs typeface="Trebuchet MS" charset="0"/>
              </a:rPr>
              <a:t>Run a marathon in every training session</a:t>
            </a:r>
          </a:p>
          <a:p>
            <a:r>
              <a:rPr lang="en-GB" sz="2000" dirty="0">
                <a:latin typeface="Trebuchet MS" charset="0"/>
                <a:ea typeface="Trebuchet MS" charset="0"/>
                <a:cs typeface="Trebuchet MS" charset="0"/>
              </a:rPr>
              <a:t>Record times </a:t>
            </a:r>
          </a:p>
          <a:p>
            <a:r>
              <a:rPr lang="en-GB" sz="2000" dirty="0">
                <a:latin typeface="Trebuchet MS" charset="0"/>
                <a:ea typeface="Trebuchet MS" charset="0"/>
                <a:cs typeface="Trebuchet MS" charset="0"/>
              </a:rPr>
              <a:t>If you are getting faster, that shows you are making progress.</a:t>
            </a:r>
          </a:p>
        </p:txBody>
      </p:sp>
      <p:pic>
        <p:nvPicPr>
          <p:cNvPr id="3074" name="Picture 2" descr="Image result for making god rogress"/>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228600" y="2438400"/>
            <a:ext cx="2818942" cy="4038600"/>
          </a:xfrm>
          <a:prstGeom prst="rect">
            <a:avLst/>
          </a:prstGeom>
          <a:ln w="127000" cap="sq">
            <a:solidFill>
              <a:srgbClr val="000000"/>
            </a:solidFill>
            <a:miter lim="800000"/>
          </a:ln>
          <a:effectLst>
            <a:outerShdw blurRad="57150" dist="50800" dir="2700000" algn="tl" rotWithShape="0">
              <a:srgbClr val="000000">
                <a:alpha val="40000"/>
              </a:srgbClr>
            </a:outerShdw>
          </a:effectLst>
          <a:extLst>
            <a:ext uri="{909E8E84-426E-40DD-AFC4-6F175D3DCCD1}">
              <a14:hiddenFill xmlns="" xmlns:a14="http://schemas.microsoft.com/office/drawing/2010/main">
                <a:solidFill>
                  <a:srgbClr val="FFFFFF"/>
                </a:solidFill>
              </a14:hiddenFill>
            </a:ext>
          </a:extLst>
        </p:spPr>
      </p:pic>
      <p:sp>
        <p:nvSpPr>
          <p:cNvPr id="9" name="Rectangle 8"/>
          <p:cNvSpPr/>
          <p:nvPr/>
        </p:nvSpPr>
        <p:spPr>
          <a:xfrm>
            <a:off x="6261562" y="4471957"/>
            <a:ext cx="2755964" cy="226215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smtClean="0"/>
              <a:t>This is the equivalent of getting better at essay writing by just repeatedly writing full essays/exam questions/paragraphs</a:t>
            </a:r>
            <a:endParaRPr lang="en-GB" b="1" dirty="0"/>
          </a:p>
        </p:txBody>
      </p:sp>
    </p:spTree>
    <p:extLst>
      <p:ext uri="{BB962C8B-B14F-4D97-AF65-F5344CB8AC3E}">
        <p14:creationId xmlns="" xmlns:p14="http://schemas.microsoft.com/office/powerpoint/2010/main" val="13763544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3276600" cy="68580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endParaRPr lang="en-GB" dirty="0"/>
          </a:p>
        </p:txBody>
      </p:sp>
      <p:sp>
        <p:nvSpPr>
          <p:cNvPr id="2" name="Title 1"/>
          <p:cNvSpPr>
            <a:spLocks noGrp="1"/>
          </p:cNvSpPr>
          <p:nvPr>
            <p:ph type="title"/>
          </p:nvPr>
        </p:nvSpPr>
        <p:spPr>
          <a:xfrm>
            <a:off x="0" y="27709"/>
            <a:ext cx="3276600" cy="1143000"/>
          </a:xfrm>
        </p:spPr>
        <p:txBody>
          <a:bodyPr>
            <a:normAutofit fontScale="90000"/>
          </a:bodyPr>
          <a:lstStyle/>
          <a:p>
            <a:pPr algn="l"/>
            <a:r>
              <a:rPr lang="en-GB" b="1" dirty="0" smtClean="0">
                <a:solidFill>
                  <a:schemeClr val="bg1"/>
                </a:solidFill>
              </a:rPr>
              <a:t>Deliberate practice</a:t>
            </a:r>
            <a:endParaRPr lang="en-GB" b="1" dirty="0">
              <a:solidFill>
                <a:schemeClr val="bg1"/>
              </a:solidFill>
            </a:endParaRPr>
          </a:p>
        </p:txBody>
      </p:sp>
      <p:sp>
        <p:nvSpPr>
          <p:cNvPr id="6" name="Title 1"/>
          <p:cNvSpPr txBox="1">
            <a:spLocks/>
          </p:cNvSpPr>
          <p:nvPr/>
        </p:nvSpPr>
        <p:spPr>
          <a:xfrm>
            <a:off x="3581400" y="76200"/>
            <a:ext cx="5207924" cy="1574036"/>
          </a:xfrm>
          <a:prstGeom prst="rect">
            <a:avLst/>
          </a:prstGeom>
        </p:spPr>
        <p:txBody>
          <a:bodyPr vert="horz" lIns="91440" tIns="45720" rIns="91440" bIns="45720" rtlCol="0" anchor="ctr">
            <a:normAutofit fontScale="90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GB" dirty="0"/>
              <a:t>So how should we break down </a:t>
            </a:r>
            <a:r>
              <a:rPr lang="en-GB" b="1" dirty="0">
                <a:solidFill>
                  <a:schemeClr val="accent3"/>
                </a:solidFill>
              </a:rPr>
              <a:t>complex skills in </a:t>
            </a:r>
            <a:r>
              <a:rPr lang="en-GB" b="1" dirty="0" smtClean="0">
                <a:solidFill>
                  <a:schemeClr val="accent3"/>
                </a:solidFill>
              </a:rPr>
              <a:t>History?</a:t>
            </a:r>
            <a:endParaRPr lang="en-GB" b="1" dirty="0">
              <a:solidFill>
                <a:schemeClr val="accent3"/>
              </a:solidFill>
            </a:endParaRPr>
          </a:p>
        </p:txBody>
      </p:sp>
      <p:pic>
        <p:nvPicPr>
          <p:cNvPr id="3074" name="Picture 2" descr="Image result for making god rogress"/>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228600" y="2438400"/>
            <a:ext cx="2818942" cy="4038600"/>
          </a:xfrm>
          <a:prstGeom prst="rect">
            <a:avLst/>
          </a:prstGeom>
          <a:ln w="127000" cap="sq">
            <a:solidFill>
              <a:srgbClr val="000000"/>
            </a:solidFill>
            <a:miter lim="800000"/>
          </a:ln>
          <a:effectLst>
            <a:outerShdw blurRad="57150" dist="50800" dir="2700000" algn="tl" rotWithShape="0">
              <a:srgbClr val="000000">
                <a:alpha val="40000"/>
              </a:srgbClr>
            </a:outerShdw>
          </a:effectLst>
          <a:extLst>
            <a:ext uri="{909E8E84-426E-40DD-AFC4-6F175D3DCCD1}">
              <a14:hiddenFill xmlns="" xmlns:a14="http://schemas.microsoft.com/office/drawing/2010/main">
                <a:solidFill>
                  <a:srgbClr val="FFFFFF"/>
                </a:solidFill>
              </a14:hiddenFill>
            </a:ext>
          </a:extLst>
        </p:spPr>
      </p:pic>
      <p:sp>
        <p:nvSpPr>
          <p:cNvPr id="3" name="Rectangle 2"/>
          <p:cNvSpPr/>
          <p:nvPr/>
        </p:nvSpPr>
        <p:spPr>
          <a:xfrm>
            <a:off x="3581400" y="1752600"/>
            <a:ext cx="5207924" cy="4724400"/>
          </a:xfrm>
          <a:prstGeom prst="rect">
            <a:avLst/>
          </a:prstGeom>
        </p:spPr>
        <p:style>
          <a:lnRef idx="2">
            <a:schemeClr val="accent6"/>
          </a:lnRef>
          <a:fillRef idx="1">
            <a:schemeClr val="lt1"/>
          </a:fillRef>
          <a:effectRef idx="0">
            <a:schemeClr val="accent6"/>
          </a:effectRef>
          <a:fontRef idx="minor">
            <a:schemeClr val="dk1"/>
          </a:fontRef>
        </p:style>
        <p:txBody>
          <a:bodyPr rtlCol="0" anchor="t"/>
          <a:lstStyle/>
          <a:p>
            <a:pPr algn="ctr"/>
            <a:r>
              <a:rPr lang="en-GB" sz="2800" b="1" dirty="0" smtClean="0">
                <a:solidFill>
                  <a:schemeClr val="accent3"/>
                </a:solidFill>
              </a:rPr>
              <a:t>Use deliberate practice</a:t>
            </a:r>
          </a:p>
          <a:p>
            <a:r>
              <a:rPr lang="en-GB" sz="2700" dirty="0"/>
              <a:t>“Deliberate practice has several characteristics that set it apart from what we might call </a:t>
            </a:r>
            <a:r>
              <a:rPr lang="en-GB" sz="2700" dirty="0">
                <a:solidFill>
                  <a:schemeClr val="accent6"/>
                </a:solidFill>
              </a:rPr>
              <a:t>“naive practice,” </a:t>
            </a:r>
            <a:r>
              <a:rPr lang="en-GB" sz="2700" dirty="0"/>
              <a:t>which is essentially just </a:t>
            </a:r>
            <a:r>
              <a:rPr lang="en-GB" sz="2700" dirty="0">
                <a:solidFill>
                  <a:schemeClr val="accent6"/>
                </a:solidFill>
              </a:rPr>
              <a:t>doing something repeatedly</a:t>
            </a:r>
            <a:r>
              <a:rPr lang="en-GB" sz="2700" dirty="0"/>
              <a:t>, and expecting that the repetition alone will improve one’s performance… it’s all about </a:t>
            </a:r>
            <a:r>
              <a:rPr lang="en-GB" sz="2700" b="1" dirty="0">
                <a:solidFill>
                  <a:schemeClr val="accent1"/>
                </a:solidFill>
              </a:rPr>
              <a:t>putting a bunch of baby steps together </a:t>
            </a:r>
            <a:r>
              <a:rPr lang="en-GB" sz="2700" dirty="0"/>
              <a:t>to reach a longer-term goal.” (Ericsson)</a:t>
            </a:r>
          </a:p>
          <a:p>
            <a:endParaRPr lang="en-GB" sz="2700" dirty="0">
              <a:solidFill>
                <a:schemeClr val="accent6"/>
              </a:solidFill>
            </a:endParaRPr>
          </a:p>
          <a:p>
            <a:endParaRPr lang="en-GB" sz="2700" dirty="0"/>
          </a:p>
        </p:txBody>
      </p:sp>
    </p:spTree>
    <p:extLst>
      <p:ext uri="{BB962C8B-B14F-4D97-AF65-F5344CB8AC3E}">
        <p14:creationId xmlns="" xmlns:p14="http://schemas.microsoft.com/office/powerpoint/2010/main" val="6855139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3276600" cy="68580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endParaRPr lang="en-GB" dirty="0">
              <a:solidFill>
                <a:schemeClr val="accent6"/>
              </a:solidFill>
            </a:endParaRPr>
          </a:p>
        </p:txBody>
      </p:sp>
      <p:pic>
        <p:nvPicPr>
          <p:cNvPr id="5" name="Picture 2" descr="Image result for making god rogress"/>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228600" y="2438400"/>
            <a:ext cx="2818942" cy="4038600"/>
          </a:xfrm>
          <a:prstGeom prst="rect">
            <a:avLst/>
          </a:prstGeom>
          <a:ln w="127000" cap="sq">
            <a:solidFill>
              <a:srgbClr val="000000"/>
            </a:solidFill>
            <a:miter lim="800000"/>
          </a:ln>
          <a:effectLst>
            <a:outerShdw blurRad="57150" dist="50800" dir="2700000" algn="tl" rotWithShape="0">
              <a:srgbClr val="000000">
                <a:alpha val="40000"/>
              </a:srgbClr>
            </a:outerShdw>
          </a:effectLst>
          <a:extLst>
            <a:ext uri="{909E8E84-426E-40DD-AFC4-6F175D3DCCD1}">
              <a14:hiddenFill xmlns="" xmlns:a14="http://schemas.microsoft.com/office/drawing/2010/main">
                <a:solidFill>
                  <a:srgbClr val="FFFFFF"/>
                </a:solidFill>
              </a14:hiddenFill>
            </a:ext>
          </a:extLst>
        </p:spPr>
      </p:pic>
      <p:sp>
        <p:nvSpPr>
          <p:cNvPr id="7" name="Content Placeholder 5"/>
          <p:cNvSpPr txBox="1">
            <a:spLocks/>
          </p:cNvSpPr>
          <p:nvPr/>
        </p:nvSpPr>
        <p:spPr>
          <a:xfrm>
            <a:off x="3391524" y="1709713"/>
            <a:ext cx="5523876" cy="2405087"/>
          </a:xfrm>
          <a:prstGeom prst="rect">
            <a:avLst/>
          </a:prstGeom>
        </p:spPr>
        <p:txBody>
          <a:bodyPr vert="horz" lIns="91440" tIns="45720" rIns="91440" bIns="45720" rtlCol="0">
            <a:normAutofit fontScale="625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GB" b="1" u="sng" dirty="0" smtClean="0">
                <a:solidFill>
                  <a:schemeClr val="accent2">
                    <a:lumMod val="50000"/>
                  </a:schemeClr>
                </a:solidFill>
              </a:rPr>
              <a:t>Formative assessment</a:t>
            </a:r>
          </a:p>
          <a:p>
            <a:r>
              <a:rPr lang="en-GB" dirty="0" smtClean="0"/>
              <a:t>Assessment </a:t>
            </a:r>
            <a:r>
              <a:rPr lang="en-GB" b="1" dirty="0" smtClean="0">
                <a:solidFill>
                  <a:schemeClr val="accent2">
                    <a:lumMod val="50000"/>
                  </a:schemeClr>
                </a:solidFill>
              </a:rPr>
              <a:t>for</a:t>
            </a:r>
            <a:r>
              <a:rPr lang="en-GB" dirty="0" smtClean="0"/>
              <a:t> learning</a:t>
            </a:r>
          </a:p>
          <a:p>
            <a:r>
              <a:rPr lang="en-GB" b="1" dirty="0" smtClean="0">
                <a:solidFill>
                  <a:schemeClr val="accent2">
                    <a:lumMod val="50000"/>
                  </a:schemeClr>
                </a:solidFill>
              </a:rPr>
              <a:t>Aim is to provide helpful next steps.</a:t>
            </a:r>
          </a:p>
          <a:p>
            <a:r>
              <a:rPr lang="en-GB" dirty="0" smtClean="0"/>
              <a:t>Break down complex skills and isolate the parts so you can see which bits a pupil is strong or weak at – measure the </a:t>
            </a:r>
            <a:r>
              <a:rPr lang="en-GB" b="1" dirty="0" smtClean="0"/>
              <a:t>deliberate practice</a:t>
            </a:r>
          </a:p>
          <a:p>
            <a:r>
              <a:rPr lang="en-GB" dirty="0" smtClean="0"/>
              <a:t>Don’t use grades!</a:t>
            </a:r>
          </a:p>
          <a:p>
            <a:r>
              <a:rPr lang="en-GB" dirty="0" smtClean="0"/>
              <a:t>Use frequently</a:t>
            </a:r>
            <a:endParaRPr lang="en-GB" dirty="0"/>
          </a:p>
        </p:txBody>
      </p:sp>
      <p:sp>
        <p:nvSpPr>
          <p:cNvPr id="8" name="Content Placeholder 6"/>
          <p:cNvSpPr txBox="1">
            <a:spLocks/>
          </p:cNvSpPr>
          <p:nvPr/>
        </p:nvSpPr>
        <p:spPr>
          <a:xfrm>
            <a:off x="3460228" y="4191000"/>
            <a:ext cx="5455171" cy="2607000"/>
          </a:xfrm>
          <a:prstGeom prst="rect">
            <a:avLst/>
          </a:prstGeom>
        </p:spPr>
        <p:txBody>
          <a:bodyPr>
            <a:normAutofit fontScale="625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GB" b="1" u="sng" dirty="0" smtClean="0">
                <a:solidFill>
                  <a:schemeClr val="accent1"/>
                </a:solidFill>
              </a:rPr>
              <a:t>Summative assessment</a:t>
            </a:r>
          </a:p>
          <a:p>
            <a:r>
              <a:rPr lang="en-GB" dirty="0" smtClean="0"/>
              <a:t>Assessment </a:t>
            </a:r>
            <a:r>
              <a:rPr lang="en-GB" b="1" dirty="0" smtClean="0">
                <a:solidFill>
                  <a:schemeClr val="accent1"/>
                </a:solidFill>
              </a:rPr>
              <a:t>of</a:t>
            </a:r>
            <a:r>
              <a:rPr lang="en-GB" dirty="0" smtClean="0">
                <a:solidFill>
                  <a:schemeClr val="accent1"/>
                </a:solidFill>
              </a:rPr>
              <a:t> </a:t>
            </a:r>
            <a:r>
              <a:rPr lang="en-GB" dirty="0" smtClean="0"/>
              <a:t>learning</a:t>
            </a:r>
          </a:p>
          <a:p>
            <a:r>
              <a:rPr lang="en-GB" b="1" dirty="0" smtClean="0">
                <a:solidFill>
                  <a:schemeClr val="accent1"/>
                </a:solidFill>
              </a:rPr>
              <a:t>Aim is to provide an accurate shared meaning</a:t>
            </a:r>
          </a:p>
          <a:p>
            <a:r>
              <a:rPr lang="en-GB" dirty="0" smtClean="0"/>
              <a:t>Measure the complex skill itself – this is the end goal</a:t>
            </a:r>
          </a:p>
          <a:p>
            <a:r>
              <a:rPr lang="en-GB" dirty="0" smtClean="0"/>
              <a:t>Use grades – which are essentially methods of communicating shared meanings</a:t>
            </a:r>
          </a:p>
          <a:p>
            <a:r>
              <a:rPr lang="en-GB" dirty="0" smtClean="0"/>
              <a:t>Don’t do too frequently!</a:t>
            </a:r>
            <a:endParaRPr lang="en-GB" dirty="0"/>
          </a:p>
        </p:txBody>
      </p:sp>
      <p:sp>
        <p:nvSpPr>
          <p:cNvPr id="9" name="TextBox 8"/>
          <p:cNvSpPr txBox="1"/>
          <p:nvPr/>
        </p:nvSpPr>
        <p:spPr>
          <a:xfrm>
            <a:off x="3428999" y="152401"/>
            <a:ext cx="5334001" cy="1323439"/>
          </a:xfrm>
          <a:prstGeom prst="rect">
            <a:avLst/>
          </a:prstGeom>
          <a:noFill/>
        </p:spPr>
        <p:txBody>
          <a:bodyPr wrap="square" rtlCol="0">
            <a:spAutoFit/>
          </a:bodyPr>
          <a:lstStyle/>
          <a:p>
            <a:r>
              <a:rPr lang="en-GB" sz="2000" dirty="0">
                <a:latin typeface="Trebuchet MS" charset="0"/>
                <a:ea typeface="Trebuchet MS" charset="0"/>
                <a:cs typeface="Trebuchet MS" charset="0"/>
              </a:rPr>
              <a:t>Once we accept that complex skills can be broken down into small pieces, we can see that formative and summative assessments have to measure different things</a:t>
            </a:r>
          </a:p>
        </p:txBody>
      </p:sp>
      <p:sp>
        <p:nvSpPr>
          <p:cNvPr id="12" name="Title 1"/>
          <p:cNvSpPr txBox="1">
            <a:spLocks/>
          </p:cNvSpPr>
          <p:nvPr/>
        </p:nvSpPr>
        <p:spPr>
          <a:xfrm>
            <a:off x="0" y="27708"/>
            <a:ext cx="3276600" cy="2074722"/>
          </a:xfrm>
          <a:prstGeom prst="rect">
            <a:avLst/>
          </a:prstGeom>
        </p:spPr>
        <p:txBody>
          <a:bodyPr vert="horz" lIns="91440" tIns="45720" rIns="91440" bIns="45720" rtlCol="0" anchor="t">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GB" sz="3000" b="1" smtClean="0">
                <a:solidFill>
                  <a:schemeClr val="bg1"/>
                </a:solidFill>
              </a:rPr>
              <a:t>What does this mean for formative and summative assessment?</a:t>
            </a:r>
            <a:endParaRPr lang="en-GB" sz="3000" b="1" dirty="0">
              <a:solidFill>
                <a:schemeClr val="bg1"/>
              </a:solidFill>
            </a:endParaRPr>
          </a:p>
        </p:txBody>
      </p:sp>
    </p:spTree>
    <p:extLst>
      <p:ext uri="{BB962C8B-B14F-4D97-AF65-F5344CB8AC3E}">
        <p14:creationId xmlns="" xmlns:p14="http://schemas.microsoft.com/office/powerpoint/2010/main" val="190817742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2" descr="Image result for formative vs summative assessment comparison chart">
            <a:hlinkClick r:id="rId2"/>
          </p:cNvPr>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324100112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3276600" cy="68580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endParaRPr lang="en-GB" dirty="0">
              <a:solidFill>
                <a:schemeClr val="accent6"/>
              </a:solidFill>
            </a:endParaRPr>
          </a:p>
        </p:txBody>
      </p:sp>
      <p:sp>
        <p:nvSpPr>
          <p:cNvPr id="2" name="Title 1"/>
          <p:cNvSpPr>
            <a:spLocks noGrp="1"/>
          </p:cNvSpPr>
          <p:nvPr>
            <p:ph type="title"/>
          </p:nvPr>
        </p:nvSpPr>
        <p:spPr>
          <a:xfrm>
            <a:off x="0" y="27708"/>
            <a:ext cx="3276600" cy="2074722"/>
          </a:xfrm>
        </p:spPr>
        <p:txBody>
          <a:bodyPr anchor="t">
            <a:noAutofit/>
          </a:bodyPr>
          <a:lstStyle/>
          <a:p>
            <a:pPr algn="l"/>
            <a:r>
              <a:rPr lang="en-GB" sz="3000" b="1" dirty="0">
                <a:solidFill>
                  <a:schemeClr val="bg1"/>
                </a:solidFill>
              </a:rPr>
              <a:t>What does this mean for formative and summative assessment?</a:t>
            </a:r>
          </a:p>
        </p:txBody>
      </p:sp>
      <p:pic>
        <p:nvPicPr>
          <p:cNvPr id="5" name="Picture 2" descr="Image result for making god rogress"/>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228600" y="2438400"/>
            <a:ext cx="2818942" cy="4038600"/>
          </a:xfrm>
          <a:prstGeom prst="rect">
            <a:avLst/>
          </a:prstGeom>
          <a:ln w="127000" cap="sq">
            <a:solidFill>
              <a:srgbClr val="000000"/>
            </a:solidFill>
            <a:miter lim="800000"/>
          </a:ln>
          <a:effectLst>
            <a:outerShdw blurRad="57150" dist="50800" dir="2700000" algn="tl" rotWithShape="0">
              <a:srgbClr val="000000">
                <a:alpha val="40000"/>
              </a:srgbClr>
            </a:outerShdw>
          </a:effectLst>
          <a:extLst>
            <a:ext uri="{909E8E84-426E-40DD-AFC4-6F175D3DCCD1}">
              <a14:hiddenFill xmlns="" xmlns:a14="http://schemas.microsoft.com/office/drawing/2010/main">
                <a:solidFill>
                  <a:srgbClr val="FFFFFF"/>
                </a:solidFill>
              </a14:hiddenFill>
            </a:ext>
          </a:extLst>
        </p:spPr>
      </p:pic>
      <p:sp>
        <p:nvSpPr>
          <p:cNvPr id="7" name="Content Placeholder 5"/>
          <p:cNvSpPr txBox="1">
            <a:spLocks/>
          </p:cNvSpPr>
          <p:nvPr/>
        </p:nvSpPr>
        <p:spPr>
          <a:xfrm>
            <a:off x="3391524" y="1709713"/>
            <a:ext cx="5523876" cy="2405087"/>
          </a:xfrm>
          <a:prstGeom prst="rect">
            <a:avLst/>
          </a:prstGeom>
        </p:spPr>
        <p:txBody>
          <a:bodyPr vert="horz" lIns="91440" tIns="45720" rIns="91440" bIns="45720" rtlCol="0">
            <a:normAutofit fontScale="625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GB" b="1" u="sng" dirty="0" smtClean="0">
                <a:solidFill>
                  <a:schemeClr val="accent2">
                    <a:lumMod val="50000"/>
                  </a:schemeClr>
                </a:solidFill>
              </a:rPr>
              <a:t>Formative assessment</a:t>
            </a:r>
          </a:p>
          <a:p>
            <a:r>
              <a:rPr lang="en-GB" dirty="0" smtClean="0"/>
              <a:t>Assessment </a:t>
            </a:r>
            <a:r>
              <a:rPr lang="en-GB" b="1" dirty="0" smtClean="0">
                <a:solidFill>
                  <a:schemeClr val="accent2">
                    <a:lumMod val="50000"/>
                  </a:schemeClr>
                </a:solidFill>
              </a:rPr>
              <a:t>for</a:t>
            </a:r>
            <a:r>
              <a:rPr lang="en-GB" dirty="0" smtClean="0"/>
              <a:t> learning</a:t>
            </a:r>
          </a:p>
          <a:p>
            <a:r>
              <a:rPr lang="en-GB" b="1" dirty="0" smtClean="0">
                <a:solidFill>
                  <a:schemeClr val="accent2">
                    <a:lumMod val="50000"/>
                  </a:schemeClr>
                </a:solidFill>
              </a:rPr>
              <a:t>Aim is to provide helpful next steps.</a:t>
            </a:r>
          </a:p>
          <a:p>
            <a:r>
              <a:rPr lang="en-GB" dirty="0" smtClean="0"/>
              <a:t>Break down complex skills and isolate the parts so you can see which bits a pupil is strong or weak at – measure the </a:t>
            </a:r>
            <a:r>
              <a:rPr lang="en-GB" b="1" dirty="0" smtClean="0"/>
              <a:t>deliberate practice</a:t>
            </a:r>
          </a:p>
          <a:p>
            <a:r>
              <a:rPr lang="en-GB" dirty="0" smtClean="0"/>
              <a:t>Don’t use grades!</a:t>
            </a:r>
          </a:p>
          <a:p>
            <a:r>
              <a:rPr lang="en-GB" dirty="0" smtClean="0"/>
              <a:t>Use frequently</a:t>
            </a:r>
            <a:endParaRPr lang="en-GB" dirty="0"/>
          </a:p>
        </p:txBody>
      </p:sp>
      <p:sp>
        <p:nvSpPr>
          <p:cNvPr id="8" name="Content Placeholder 6"/>
          <p:cNvSpPr txBox="1">
            <a:spLocks/>
          </p:cNvSpPr>
          <p:nvPr/>
        </p:nvSpPr>
        <p:spPr>
          <a:xfrm>
            <a:off x="3460228" y="4191000"/>
            <a:ext cx="5455171" cy="2607000"/>
          </a:xfrm>
          <a:prstGeom prst="rect">
            <a:avLst/>
          </a:prstGeom>
        </p:spPr>
        <p:txBody>
          <a:bodyPr>
            <a:normAutofit fontScale="625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GB" b="1" u="sng" dirty="0" smtClean="0">
                <a:solidFill>
                  <a:schemeClr val="accent1"/>
                </a:solidFill>
              </a:rPr>
              <a:t>Summative assessment</a:t>
            </a:r>
          </a:p>
          <a:p>
            <a:r>
              <a:rPr lang="en-GB" dirty="0" smtClean="0"/>
              <a:t>Assessment </a:t>
            </a:r>
            <a:r>
              <a:rPr lang="en-GB" b="1" dirty="0" smtClean="0">
                <a:solidFill>
                  <a:schemeClr val="accent1"/>
                </a:solidFill>
              </a:rPr>
              <a:t>of</a:t>
            </a:r>
            <a:r>
              <a:rPr lang="en-GB" dirty="0" smtClean="0">
                <a:solidFill>
                  <a:schemeClr val="accent1"/>
                </a:solidFill>
              </a:rPr>
              <a:t> </a:t>
            </a:r>
            <a:r>
              <a:rPr lang="en-GB" dirty="0" smtClean="0"/>
              <a:t>learning</a:t>
            </a:r>
          </a:p>
          <a:p>
            <a:r>
              <a:rPr lang="en-GB" b="1" dirty="0" smtClean="0">
                <a:solidFill>
                  <a:schemeClr val="accent1"/>
                </a:solidFill>
              </a:rPr>
              <a:t>Aim is to provide an accurate shared meaning</a:t>
            </a:r>
          </a:p>
          <a:p>
            <a:r>
              <a:rPr lang="en-GB" dirty="0" smtClean="0"/>
              <a:t>Measure the complex skill itself – this is the end goal</a:t>
            </a:r>
          </a:p>
          <a:p>
            <a:r>
              <a:rPr lang="en-GB" dirty="0" smtClean="0"/>
              <a:t>Use grades – which are essentially methods of communicating shared meanings</a:t>
            </a:r>
          </a:p>
          <a:p>
            <a:r>
              <a:rPr lang="en-GB" dirty="0" smtClean="0"/>
              <a:t>Don’t do too frequently!</a:t>
            </a:r>
            <a:endParaRPr lang="en-GB" dirty="0"/>
          </a:p>
        </p:txBody>
      </p:sp>
      <p:sp>
        <p:nvSpPr>
          <p:cNvPr id="9" name="TextBox 8"/>
          <p:cNvSpPr txBox="1"/>
          <p:nvPr/>
        </p:nvSpPr>
        <p:spPr>
          <a:xfrm>
            <a:off x="3428999" y="152401"/>
            <a:ext cx="5334001" cy="1323439"/>
          </a:xfrm>
          <a:prstGeom prst="rect">
            <a:avLst/>
          </a:prstGeom>
          <a:noFill/>
        </p:spPr>
        <p:txBody>
          <a:bodyPr wrap="square" rtlCol="0">
            <a:spAutoFit/>
          </a:bodyPr>
          <a:lstStyle/>
          <a:p>
            <a:r>
              <a:rPr lang="en-GB" sz="2000" dirty="0">
                <a:latin typeface="Trebuchet MS" charset="0"/>
                <a:ea typeface="Trebuchet MS" charset="0"/>
                <a:cs typeface="Trebuchet MS" charset="0"/>
              </a:rPr>
              <a:t>Once we accept that complex skills can be broken down into small pieces, we can see that formative and summative assessments have to measure different things</a:t>
            </a:r>
          </a:p>
        </p:txBody>
      </p:sp>
    </p:spTree>
    <p:extLst>
      <p:ext uri="{BB962C8B-B14F-4D97-AF65-F5344CB8AC3E}">
        <p14:creationId xmlns="" xmlns:p14="http://schemas.microsoft.com/office/powerpoint/2010/main" val="23846071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29000" y="152400"/>
            <a:ext cx="5486400" cy="6477000"/>
          </a:xfrm>
        </p:spPr>
        <p:txBody>
          <a:bodyPr>
            <a:normAutofit/>
          </a:bodyPr>
          <a:lstStyle/>
          <a:p>
            <a:pPr marL="0" indent="0">
              <a:buNone/>
            </a:pPr>
            <a:r>
              <a:rPr lang="en-GB" dirty="0" smtClean="0"/>
              <a:t>How can we </a:t>
            </a:r>
            <a:r>
              <a:rPr lang="en-GB" b="1" dirty="0" smtClean="0">
                <a:solidFill>
                  <a:schemeClr val="accent3"/>
                </a:solidFill>
              </a:rPr>
              <a:t>formatively assess </a:t>
            </a:r>
            <a:r>
              <a:rPr lang="en-GB" dirty="0" smtClean="0"/>
              <a:t>and </a:t>
            </a:r>
            <a:r>
              <a:rPr lang="en-GB" b="1" dirty="0" smtClean="0">
                <a:solidFill>
                  <a:schemeClr val="accent5">
                    <a:lumMod val="50000"/>
                  </a:schemeClr>
                </a:solidFill>
              </a:rPr>
              <a:t>responsively teach </a:t>
            </a:r>
            <a:r>
              <a:rPr lang="en-GB" dirty="0" smtClean="0"/>
              <a:t>the History-specific knowledge and skills </a:t>
            </a:r>
          </a:p>
          <a:p>
            <a:pPr marL="0" indent="0">
              <a:buNone/>
            </a:pPr>
            <a:endParaRPr lang="en-GB" dirty="0" smtClean="0"/>
          </a:p>
          <a:p>
            <a:pPr marL="0" indent="0">
              <a:buNone/>
            </a:pPr>
            <a:r>
              <a:rPr lang="en-GB" b="1" dirty="0">
                <a:solidFill>
                  <a:schemeClr val="accent1"/>
                </a:solidFill>
              </a:rPr>
              <a:t>Activity:</a:t>
            </a:r>
          </a:p>
          <a:p>
            <a:pPr marL="0" indent="0">
              <a:buNone/>
            </a:pPr>
            <a:r>
              <a:rPr lang="en-GB" dirty="0"/>
              <a:t>Suggest ways we could break down the major summative tasks in history into the formative skills within each.</a:t>
            </a:r>
          </a:p>
          <a:p>
            <a:pPr marL="0" indent="0">
              <a:buNone/>
            </a:pPr>
            <a:endParaRPr lang="en-GB" dirty="0"/>
          </a:p>
        </p:txBody>
      </p:sp>
      <p:sp>
        <p:nvSpPr>
          <p:cNvPr id="4" name="Rectangle 3"/>
          <p:cNvSpPr/>
          <p:nvPr/>
        </p:nvSpPr>
        <p:spPr>
          <a:xfrm>
            <a:off x="0" y="0"/>
            <a:ext cx="3276600" cy="6858000"/>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0" y="27708"/>
            <a:ext cx="3048000" cy="2791692"/>
          </a:xfrm>
        </p:spPr>
        <p:txBody>
          <a:bodyPr>
            <a:normAutofit fontScale="90000"/>
          </a:bodyPr>
          <a:lstStyle/>
          <a:p>
            <a:pPr algn="l"/>
            <a:r>
              <a:rPr lang="en-GB" b="1" dirty="0" smtClean="0">
                <a:solidFill>
                  <a:schemeClr val="bg1"/>
                </a:solidFill>
              </a:rPr>
              <a:t>What does “Deliberate practice” look like in History?</a:t>
            </a:r>
            <a:endParaRPr lang="en-GB" b="1" dirty="0">
              <a:solidFill>
                <a:schemeClr val="bg1"/>
              </a:solidFill>
            </a:endParaRPr>
          </a:p>
        </p:txBody>
      </p:sp>
    </p:spTree>
    <p:extLst>
      <p:ext uri="{BB962C8B-B14F-4D97-AF65-F5344CB8AC3E}">
        <p14:creationId xmlns="" xmlns:p14="http://schemas.microsoft.com/office/powerpoint/2010/main" val="72499188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29000" y="152400"/>
            <a:ext cx="5486400" cy="6477000"/>
          </a:xfrm>
        </p:spPr>
        <p:txBody>
          <a:bodyPr/>
          <a:lstStyle/>
          <a:p>
            <a:pPr marL="0" indent="0">
              <a:buNone/>
            </a:pPr>
            <a:r>
              <a:rPr lang="en-GB" dirty="0" smtClean="0"/>
              <a:t>Diagnostically test knowledge</a:t>
            </a:r>
            <a:endParaRPr lang="en-GB" i="1" dirty="0"/>
          </a:p>
          <a:p>
            <a:endParaRPr lang="en-GB" i="1" dirty="0" smtClean="0"/>
          </a:p>
          <a:p>
            <a:endParaRPr lang="en-GB" dirty="0" smtClean="0"/>
          </a:p>
          <a:p>
            <a:endParaRPr lang="en-GB" i="1" dirty="0" smtClean="0"/>
          </a:p>
          <a:p>
            <a:pPr marL="0" indent="0">
              <a:buNone/>
            </a:pPr>
            <a:endParaRPr lang="en-GB" dirty="0"/>
          </a:p>
        </p:txBody>
      </p:sp>
      <p:sp>
        <p:nvSpPr>
          <p:cNvPr id="4" name="Rectangle 3"/>
          <p:cNvSpPr/>
          <p:nvPr/>
        </p:nvSpPr>
        <p:spPr>
          <a:xfrm>
            <a:off x="0" y="0"/>
            <a:ext cx="3276600" cy="6858000"/>
          </a:xfrm>
          <a:prstGeom prst="rect">
            <a:avLst/>
          </a:prstGeom>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a:solidFill>
                <a:schemeClr val="tx1"/>
              </a:solidFill>
            </a:endParaRPr>
          </a:p>
        </p:txBody>
      </p:sp>
      <p:sp>
        <p:nvSpPr>
          <p:cNvPr id="6" name="Title 1"/>
          <p:cNvSpPr txBox="1">
            <a:spLocks/>
          </p:cNvSpPr>
          <p:nvPr/>
        </p:nvSpPr>
        <p:spPr>
          <a:xfrm>
            <a:off x="0" y="27708"/>
            <a:ext cx="3276600" cy="1953491"/>
          </a:xfrm>
          <a:prstGeom prst="rect">
            <a:avLst/>
          </a:prstGeom>
        </p:spPr>
        <p:txBody>
          <a:bodyPr vert="horz" lIns="91440" tIns="45720" rIns="91440" bIns="45720" rtlCol="0" anchor="ctr">
            <a:normAutofit fontScale="975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GB" b="1" dirty="0" smtClean="0">
                <a:solidFill>
                  <a:schemeClr val="bg1"/>
                </a:solidFill>
              </a:rPr>
              <a:t>Multiple choice questions</a:t>
            </a:r>
            <a:endParaRPr lang="en-GB" b="1" dirty="0">
              <a:solidFill>
                <a:schemeClr val="bg1"/>
              </a:solidFill>
            </a:endParaRPr>
          </a:p>
        </p:txBody>
      </p:sp>
      <p:pic>
        <p:nvPicPr>
          <p:cNvPr id="7" name="Picture 2" descr="Image result for ABCD">
            <a:hlinkClick r:id="rId2"/>
          </p:cNvPr>
          <p:cNvPicPr>
            <a:picLocks noChangeAspect="1" noChangeArrowheads="1"/>
          </p:cNvPicPr>
          <p:nvPr/>
        </p:nvPicPr>
        <p:blipFill rotWithShape="1">
          <a:blip r:embed="rId3" cstate="print">
            <a:extLst>
              <a:ext uri="{BEBA8EAE-BF5A-486C-A8C5-ECC9F3942E4B}">
                <a14:imgProps xmlns="" xmlns:a14="http://schemas.microsoft.com/office/drawing/2010/main">
                  <a14:imgLayer r:embed="rId4">
                    <a14:imgEffect>
                      <a14:backgroundRemoval t="7789" b="65578" l="0" r="50246">
                        <a14:foregroundMark x1="13177" y1="17337" x2="6650" y2="52261"/>
                        <a14:foregroundMark x1="16133" y1="17839" x2="19335" y2="49749"/>
                        <a14:foregroundMark x1="35961" y1="20603" x2="41749" y2="46985"/>
                        <a14:backgroundMark x1="14039" y1="31658" x2="14039" y2="31658"/>
                        <a14:backgroundMark x1="39409" y1="43970" x2="39409" y2="43970"/>
                      </a14:backgroundRemoval>
                    </a14:imgEffect>
                  </a14:imgLayer>
                </a14:imgProps>
              </a:ext>
              <a:ext uri="{28A0092B-C50C-407E-A947-70E740481C1C}">
                <a14:useLocalDpi xmlns="" xmlns:a14="http://schemas.microsoft.com/office/drawing/2010/main" val="0"/>
              </a:ext>
            </a:extLst>
          </a:blip>
          <a:srcRect t="8626" r="50000" b="35310"/>
          <a:stretch/>
        </p:blipFill>
        <p:spPr bwMode="auto">
          <a:xfrm>
            <a:off x="257175" y="3621516"/>
            <a:ext cx="2762250" cy="1519968"/>
          </a:xfrm>
          <a:prstGeom prst="rect">
            <a:avLst/>
          </a:prstGeom>
          <a:noFill/>
          <a:extLst>
            <a:ext uri="{909E8E84-426E-40DD-AFC4-6F175D3DCCD1}">
              <a14:hiddenFill xmlns="" xmlns:a14="http://schemas.microsoft.com/office/drawing/2010/main">
                <a:solidFill>
                  <a:srgbClr val="FFFFFF"/>
                </a:solidFill>
              </a14:hiddenFill>
            </a:ext>
          </a:extLst>
        </p:spPr>
      </p:pic>
      <p:pic>
        <p:nvPicPr>
          <p:cNvPr id="8" name="Picture 2" descr="Image result for ABCD">
            <a:hlinkClick r:id="rId2"/>
          </p:cNvPr>
          <p:cNvPicPr>
            <a:picLocks noChangeAspect="1" noChangeArrowheads="1"/>
          </p:cNvPicPr>
          <p:nvPr/>
        </p:nvPicPr>
        <p:blipFill rotWithShape="1">
          <a:blip r:embed="rId5" cstate="print">
            <a:extLst>
              <a:ext uri="{BEBA8EAE-BF5A-486C-A8C5-ECC9F3942E4B}">
                <a14:imgProps xmlns="" xmlns:a14="http://schemas.microsoft.com/office/drawing/2010/main">
                  <a14:imgLayer r:embed="rId4">
                    <a14:imgEffect>
                      <a14:backgroundRemoval t="7789" b="66080" l="49138" r="100000">
                        <a14:foregroundMark x1="59606" y1="19849" x2="56158" y2="34171"/>
                        <a14:foregroundMark x1="60222" y1="23116" x2="59360" y2="37437"/>
                        <a14:foregroundMark x1="63054" y1="51256" x2="71798" y2="48241"/>
                        <a14:foregroundMark x1="87192" y1="19347" x2="85591" y2="41709"/>
                      </a14:backgroundRemoval>
                    </a14:imgEffect>
                  </a14:imgLayer>
                </a14:imgProps>
              </a:ext>
              <a:ext uri="{28A0092B-C50C-407E-A947-70E740481C1C}">
                <a14:useLocalDpi xmlns="" xmlns:a14="http://schemas.microsoft.com/office/drawing/2010/main" val="0"/>
              </a:ext>
            </a:extLst>
          </a:blip>
          <a:srcRect l="50203" t="7966" r="-203" b="35971"/>
          <a:stretch/>
        </p:blipFill>
        <p:spPr bwMode="auto">
          <a:xfrm>
            <a:off x="257175" y="5141484"/>
            <a:ext cx="2762250" cy="1519968"/>
          </a:xfrm>
          <a:prstGeom prst="rect">
            <a:avLst/>
          </a:prstGeom>
          <a:noFill/>
          <a:extLst>
            <a:ext uri="{909E8E84-426E-40DD-AFC4-6F175D3DCCD1}">
              <a14:hiddenFill xmlns="" xmlns:a14="http://schemas.microsoft.com/office/drawing/2010/main">
                <a:solidFill>
                  <a:srgbClr val="FFFFFF"/>
                </a:solidFill>
              </a14:hiddenFill>
            </a:ext>
          </a:extLst>
        </p:spPr>
      </p:pic>
      <p:sp>
        <p:nvSpPr>
          <p:cNvPr id="11" name="Slide Number Placeholder 3"/>
          <p:cNvSpPr>
            <a:spLocks noGrp="1"/>
          </p:cNvSpPr>
          <p:nvPr>
            <p:ph type="sldNum" sz="quarter" idx="12"/>
          </p:nvPr>
        </p:nvSpPr>
        <p:spPr>
          <a:xfrm>
            <a:off x="8610600" y="6356350"/>
            <a:ext cx="2743200" cy="365125"/>
          </a:xfrm>
        </p:spPr>
        <p:txBody>
          <a:bodyPr/>
          <a:lstStyle/>
          <a:p>
            <a:pPr defTabSz="990570"/>
            <a:fld id="{BB3991E3-E6AC-4717-9214-6176ED3B8B06}" type="slidenum">
              <a:rPr lang="en-GB" sz="2400" kern="0">
                <a:solidFill>
                  <a:sysClr val="windowText" lastClr="000000"/>
                </a:solidFill>
                <a:latin typeface="Trebuchet MS" charset="0"/>
                <a:ea typeface="Trebuchet MS" charset="0"/>
                <a:cs typeface="Trebuchet MS" charset="0"/>
              </a:rPr>
              <a:pPr defTabSz="990570"/>
              <a:t>14</a:t>
            </a:fld>
            <a:endParaRPr lang="en-GB" sz="2400" kern="0">
              <a:solidFill>
                <a:sysClr val="windowText" lastClr="000000"/>
              </a:solidFill>
              <a:latin typeface="Trebuchet MS" charset="0"/>
              <a:ea typeface="Trebuchet MS" charset="0"/>
              <a:cs typeface="Trebuchet MS" charset="0"/>
            </a:endParaRPr>
          </a:p>
        </p:txBody>
      </p:sp>
      <p:sp>
        <p:nvSpPr>
          <p:cNvPr id="13" name="TextBox 12"/>
          <p:cNvSpPr txBox="1"/>
          <p:nvPr/>
        </p:nvSpPr>
        <p:spPr>
          <a:xfrm>
            <a:off x="3505200" y="5751493"/>
            <a:ext cx="5181600" cy="954107"/>
          </a:xfrm>
          <a:prstGeom prst="rect">
            <a:avLst/>
          </a:prstGeom>
          <a:noFill/>
        </p:spPr>
        <p:txBody>
          <a:bodyPr wrap="square" rtlCol="0">
            <a:spAutoFit/>
          </a:bodyPr>
          <a:lstStyle/>
          <a:p>
            <a:r>
              <a:rPr lang="en-GB" sz="2800" dirty="0">
                <a:latin typeface="Trebuchet MS" charset="0"/>
                <a:ea typeface="Trebuchet MS" charset="0"/>
                <a:cs typeface="Trebuchet MS" charset="0"/>
              </a:rPr>
              <a:t>Create unambiguously </a:t>
            </a:r>
            <a:r>
              <a:rPr lang="en-GB" sz="2800" dirty="0" smtClean="0">
                <a:latin typeface="Trebuchet MS" charset="0"/>
                <a:ea typeface="Trebuchet MS" charset="0"/>
                <a:cs typeface="Trebuchet MS" charset="0"/>
              </a:rPr>
              <a:t>wrong, </a:t>
            </a:r>
            <a:r>
              <a:rPr lang="en-GB" sz="2800" dirty="0">
                <a:latin typeface="Trebuchet MS" charset="0"/>
                <a:ea typeface="Trebuchet MS" charset="0"/>
                <a:cs typeface="Trebuchet MS" charset="0"/>
              </a:rPr>
              <a:t>but </a:t>
            </a:r>
            <a:r>
              <a:rPr lang="en-GB" sz="2800" dirty="0" smtClean="0">
                <a:latin typeface="Trebuchet MS" charset="0"/>
                <a:ea typeface="Trebuchet MS" charset="0"/>
                <a:cs typeface="Trebuchet MS" charset="0"/>
              </a:rPr>
              <a:t>plausible, </a:t>
            </a:r>
            <a:r>
              <a:rPr lang="en-GB" sz="2800" dirty="0">
                <a:latin typeface="Trebuchet MS" charset="0"/>
                <a:ea typeface="Trebuchet MS" charset="0"/>
                <a:cs typeface="Trebuchet MS" charset="0"/>
              </a:rPr>
              <a:t>distractors!</a:t>
            </a:r>
          </a:p>
        </p:txBody>
      </p:sp>
      <p:sp>
        <p:nvSpPr>
          <p:cNvPr id="20" name="TextBox 19"/>
          <p:cNvSpPr txBox="1"/>
          <p:nvPr/>
        </p:nvSpPr>
        <p:spPr>
          <a:xfrm>
            <a:off x="6781800" y="1447800"/>
            <a:ext cx="2185099" cy="1323439"/>
          </a:xfrm>
          <a:prstGeom prst="rect">
            <a:avLst/>
          </a:prstGeom>
          <a:noFill/>
        </p:spPr>
        <p:txBody>
          <a:bodyPr wrap="square" rtlCol="0">
            <a:spAutoFit/>
          </a:bodyPr>
          <a:lstStyle/>
          <a:p>
            <a:r>
              <a:rPr lang="en-GB" sz="2000" b="1" dirty="0" smtClean="0">
                <a:latin typeface="Trebuchet MS" charset="0"/>
                <a:ea typeface="Trebuchet MS" charset="0"/>
                <a:cs typeface="Trebuchet MS" charset="0"/>
              </a:rPr>
              <a:t>Distractors unambiguously </a:t>
            </a:r>
            <a:r>
              <a:rPr lang="en-GB" sz="2000" b="1" dirty="0">
                <a:latin typeface="Trebuchet MS" charset="0"/>
                <a:ea typeface="Trebuchet MS" charset="0"/>
                <a:cs typeface="Trebuchet MS" charset="0"/>
              </a:rPr>
              <a:t>wrong</a:t>
            </a:r>
            <a:r>
              <a:rPr lang="en-GB" sz="2000" dirty="0">
                <a:latin typeface="Trebuchet MS" charset="0"/>
                <a:ea typeface="Trebuchet MS" charset="0"/>
                <a:cs typeface="Trebuchet MS" charset="0"/>
              </a:rPr>
              <a:t>... but still </a:t>
            </a:r>
            <a:r>
              <a:rPr lang="en-GB" sz="2000" b="1" dirty="0">
                <a:latin typeface="Trebuchet MS" charset="0"/>
                <a:ea typeface="Trebuchet MS" charset="0"/>
                <a:cs typeface="Trebuchet MS" charset="0"/>
              </a:rPr>
              <a:t>plausible</a:t>
            </a:r>
            <a:r>
              <a:rPr lang="en-GB" sz="2000" dirty="0">
                <a:latin typeface="Trebuchet MS" charset="0"/>
                <a:ea typeface="Trebuchet MS" charset="0"/>
                <a:cs typeface="Trebuchet MS" charset="0"/>
              </a:rPr>
              <a:t>!</a:t>
            </a:r>
          </a:p>
        </p:txBody>
      </p:sp>
      <p:sp>
        <p:nvSpPr>
          <p:cNvPr id="27" name="TextBox 26"/>
          <p:cNvSpPr txBox="1"/>
          <p:nvPr/>
        </p:nvSpPr>
        <p:spPr>
          <a:xfrm>
            <a:off x="6849559" y="3946244"/>
            <a:ext cx="2567924" cy="1323439"/>
          </a:xfrm>
          <a:prstGeom prst="rect">
            <a:avLst/>
          </a:prstGeom>
          <a:noFill/>
        </p:spPr>
        <p:txBody>
          <a:bodyPr wrap="square" rtlCol="0">
            <a:spAutoFit/>
          </a:bodyPr>
          <a:lstStyle/>
          <a:p>
            <a:r>
              <a:rPr lang="en-GB" sz="2000" b="1" dirty="0" smtClean="0">
                <a:latin typeface="Trebuchet MS" charset="0"/>
                <a:ea typeface="Trebuchet MS" charset="0"/>
                <a:cs typeface="Trebuchet MS" charset="0"/>
              </a:rPr>
              <a:t>‘Distractors’ unambiguously </a:t>
            </a:r>
            <a:r>
              <a:rPr lang="en-GB" sz="2000" b="1" dirty="0">
                <a:latin typeface="Trebuchet MS" charset="0"/>
                <a:ea typeface="Trebuchet MS" charset="0"/>
                <a:cs typeface="Trebuchet MS" charset="0"/>
              </a:rPr>
              <a:t>wrong</a:t>
            </a:r>
            <a:r>
              <a:rPr lang="en-GB" sz="2000" dirty="0">
                <a:latin typeface="Trebuchet MS" charset="0"/>
                <a:ea typeface="Trebuchet MS" charset="0"/>
                <a:cs typeface="Trebuchet MS" charset="0"/>
              </a:rPr>
              <a:t>... but </a:t>
            </a:r>
            <a:r>
              <a:rPr lang="en-GB" sz="2000" b="1" dirty="0">
                <a:latin typeface="Trebuchet MS" charset="0"/>
                <a:ea typeface="Trebuchet MS" charset="0"/>
                <a:cs typeface="Trebuchet MS" charset="0"/>
              </a:rPr>
              <a:t>not</a:t>
            </a:r>
            <a:r>
              <a:rPr lang="en-GB" sz="2000" dirty="0">
                <a:latin typeface="Trebuchet MS" charset="0"/>
                <a:ea typeface="Trebuchet MS" charset="0"/>
                <a:cs typeface="Trebuchet MS" charset="0"/>
              </a:rPr>
              <a:t> </a:t>
            </a:r>
            <a:r>
              <a:rPr lang="en-GB" sz="2000" b="1" dirty="0">
                <a:latin typeface="Trebuchet MS" charset="0"/>
                <a:ea typeface="Trebuchet MS" charset="0"/>
                <a:cs typeface="Trebuchet MS" charset="0"/>
              </a:rPr>
              <a:t>plausible</a:t>
            </a:r>
            <a:r>
              <a:rPr lang="en-GB" sz="2000" dirty="0">
                <a:latin typeface="Trebuchet MS" charset="0"/>
                <a:ea typeface="Trebuchet MS" charset="0"/>
                <a:cs typeface="Trebuchet MS" charset="0"/>
              </a:rPr>
              <a:t>!</a:t>
            </a:r>
          </a:p>
        </p:txBody>
      </p:sp>
      <p:graphicFrame>
        <p:nvGraphicFramePr>
          <p:cNvPr id="28" name="Table 27"/>
          <p:cNvGraphicFramePr>
            <a:graphicFrameLocks noGrp="1"/>
          </p:cNvGraphicFramePr>
          <p:nvPr>
            <p:extLst>
              <p:ext uri="{D42A27DB-BD31-4B8C-83A1-F6EECF244321}">
                <p14:modId xmlns="" xmlns:p14="http://schemas.microsoft.com/office/powerpoint/2010/main" val="3291326022"/>
              </p:ext>
            </p:extLst>
          </p:nvPr>
        </p:nvGraphicFramePr>
        <p:xfrm>
          <a:off x="3462011" y="787679"/>
          <a:ext cx="3269975" cy="2225040"/>
        </p:xfrm>
        <a:graphic>
          <a:graphicData uri="http://schemas.openxmlformats.org/drawingml/2006/table">
            <a:tbl>
              <a:tblPr firstRow="1" bandRow="1">
                <a:tableStyleId>{5C22544A-7EE6-4342-B048-85BDC9FD1C3A}</a:tableStyleId>
              </a:tblPr>
              <a:tblGrid>
                <a:gridCol w="3269975">
                  <a:extLst>
                    <a:ext uri="{9D8B030D-6E8A-4147-A177-3AD203B41FA5}">
                      <a16:colId xmlns:a16="http://schemas.microsoft.com/office/drawing/2014/main" xmlns="" val="20000"/>
                    </a:ext>
                  </a:extLst>
                </a:gridCol>
              </a:tblGrid>
              <a:tr h="370840">
                <a:tc>
                  <a:txBody>
                    <a:bodyPr/>
                    <a:lstStyle/>
                    <a:p>
                      <a:r>
                        <a:rPr lang="en-GB" dirty="0" smtClean="0"/>
                        <a:t>What is the capital</a:t>
                      </a:r>
                      <a:r>
                        <a:rPr lang="en-GB" baseline="0" dirty="0" smtClean="0"/>
                        <a:t> of Moldova?</a:t>
                      </a:r>
                      <a:endParaRPr lang="en-GB" dirty="0"/>
                    </a:p>
                  </a:txBody>
                  <a:tcPr/>
                </a:tc>
                <a:extLst>
                  <a:ext uri="{0D108BD9-81ED-4DB2-BD59-A6C34878D82A}">
                    <a16:rowId xmlns:a16="http://schemas.microsoft.com/office/drawing/2014/main" xmlns="" val="10000"/>
                  </a:ext>
                </a:extLst>
              </a:tr>
              <a:tr h="370840">
                <a:tc>
                  <a:txBody>
                    <a:bodyPr/>
                    <a:lstStyle/>
                    <a:p>
                      <a:pPr marL="0" indent="0">
                        <a:buNone/>
                      </a:pPr>
                      <a:r>
                        <a:rPr lang="en-GB" dirty="0" smtClean="0"/>
                        <a:t>A. Baku</a:t>
                      </a:r>
                      <a:endParaRPr lang="en-GB" dirty="0"/>
                    </a:p>
                  </a:txBody>
                  <a:tcPr/>
                </a:tc>
                <a:extLst>
                  <a:ext uri="{0D108BD9-81ED-4DB2-BD59-A6C34878D82A}">
                    <a16:rowId xmlns:a16="http://schemas.microsoft.com/office/drawing/2014/main" xmlns="" val="10001"/>
                  </a:ext>
                </a:extLst>
              </a:tr>
              <a:tr h="370840">
                <a:tc>
                  <a:txBody>
                    <a:bodyPr/>
                    <a:lstStyle/>
                    <a:p>
                      <a:r>
                        <a:rPr lang="en-GB" dirty="0" smtClean="0"/>
                        <a:t>B. </a:t>
                      </a:r>
                      <a:r>
                        <a:rPr lang="en-GB" dirty="0" err="1" smtClean="0"/>
                        <a:t>Tiblisi</a:t>
                      </a:r>
                      <a:endParaRPr lang="en-GB" dirty="0"/>
                    </a:p>
                  </a:txBody>
                  <a:tcPr/>
                </a:tc>
                <a:extLst>
                  <a:ext uri="{0D108BD9-81ED-4DB2-BD59-A6C34878D82A}">
                    <a16:rowId xmlns:a16="http://schemas.microsoft.com/office/drawing/2014/main" xmlns="" val="10002"/>
                  </a:ext>
                </a:extLst>
              </a:tr>
              <a:tr h="370840">
                <a:tc>
                  <a:txBody>
                    <a:bodyPr/>
                    <a:lstStyle/>
                    <a:p>
                      <a:r>
                        <a:rPr lang="en-GB" dirty="0" smtClean="0"/>
                        <a:t>C. Chisinau</a:t>
                      </a:r>
                      <a:endParaRPr lang="en-GB" dirty="0"/>
                    </a:p>
                  </a:txBody>
                  <a:tcPr/>
                </a:tc>
                <a:extLst>
                  <a:ext uri="{0D108BD9-81ED-4DB2-BD59-A6C34878D82A}">
                    <a16:rowId xmlns:a16="http://schemas.microsoft.com/office/drawing/2014/main" xmlns="" val="10003"/>
                  </a:ext>
                </a:extLst>
              </a:tr>
              <a:tr h="370840">
                <a:tc>
                  <a:txBody>
                    <a:bodyPr/>
                    <a:lstStyle/>
                    <a:p>
                      <a:r>
                        <a:rPr lang="en-GB" dirty="0" smtClean="0"/>
                        <a:t>D. Yerevan</a:t>
                      </a:r>
                      <a:endParaRPr lang="en-GB" dirty="0"/>
                    </a:p>
                  </a:txBody>
                  <a:tcPr/>
                </a:tc>
                <a:extLst>
                  <a:ext uri="{0D108BD9-81ED-4DB2-BD59-A6C34878D82A}">
                    <a16:rowId xmlns:a16="http://schemas.microsoft.com/office/drawing/2014/main" xmlns="" val="10004"/>
                  </a:ext>
                </a:extLst>
              </a:tr>
              <a:tr h="370840">
                <a:tc>
                  <a:txBody>
                    <a:bodyPr/>
                    <a:lstStyle/>
                    <a:p>
                      <a:r>
                        <a:rPr lang="en-GB" dirty="0" smtClean="0"/>
                        <a:t>E. Minsk</a:t>
                      </a:r>
                      <a:endParaRPr lang="en-GB" dirty="0"/>
                    </a:p>
                  </a:txBody>
                  <a:tcPr/>
                </a:tc>
                <a:extLst>
                  <a:ext uri="{0D108BD9-81ED-4DB2-BD59-A6C34878D82A}">
                    <a16:rowId xmlns:a16="http://schemas.microsoft.com/office/drawing/2014/main" xmlns="" val="10005"/>
                  </a:ext>
                </a:extLst>
              </a:tr>
            </a:tbl>
          </a:graphicData>
        </a:graphic>
      </p:graphicFrame>
      <p:graphicFrame>
        <p:nvGraphicFramePr>
          <p:cNvPr id="30" name="Table 29"/>
          <p:cNvGraphicFramePr>
            <a:graphicFrameLocks noGrp="1"/>
          </p:cNvGraphicFramePr>
          <p:nvPr>
            <p:extLst>
              <p:ext uri="{D42A27DB-BD31-4B8C-83A1-F6EECF244321}">
                <p14:modId xmlns="" xmlns:p14="http://schemas.microsoft.com/office/powerpoint/2010/main" val="3911555413"/>
              </p:ext>
            </p:extLst>
          </p:nvPr>
        </p:nvGraphicFramePr>
        <p:xfrm>
          <a:off x="3538845" y="3458980"/>
          <a:ext cx="3269975" cy="2225040"/>
        </p:xfrm>
        <a:graphic>
          <a:graphicData uri="http://schemas.openxmlformats.org/drawingml/2006/table">
            <a:tbl>
              <a:tblPr firstRow="1" bandRow="1">
                <a:tableStyleId>{5C22544A-7EE6-4342-B048-85BDC9FD1C3A}</a:tableStyleId>
              </a:tblPr>
              <a:tblGrid>
                <a:gridCol w="3269975">
                  <a:extLst>
                    <a:ext uri="{9D8B030D-6E8A-4147-A177-3AD203B41FA5}">
                      <a16:colId xmlns:a16="http://schemas.microsoft.com/office/drawing/2014/main" xmlns="" val="20000"/>
                    </a:ext>
                  </a:extLst>
                </a:gridCol>
              </a:tblGrid>
              <a:tr h="370840">
                <a:tc>
                  <a:txBody>
                    <a:bodyPr/>
                    <a:lstStyle/>
                    <a:p>
                      <a:r>
                        <a:rPr lang="en-GB" dirty="0" smtClean="0"/>
                        <a:t>What is the capital</a:t>
                      </a:r>
                      <a:r>
                        <a:rPr lang="en-GB" baseline="0" dirty="0" smtClean="0"/>
                        <a:t> of Bulgaria?</a:t>
                      </a:r>
                      <a:endParaRPr lang="en-GB" dirty="0"/>
                    </a:p>
                  </a:txBody>
                  <a:tcPr/>
                </a:tc>
                <a:extLst>
                  <a:ext uri="{0D108BD9-81ED-4DB2-BD59-A6C34878D82A}">
                    <a16:rowId xmlns:a16="http://schemas.microsoft.com/office/drawing/2014/main" xmlns="" val="10000"/>
                  </a:ext>
                </a:extLst>
              </a:tr>
              <a:tr h="370840">
                <a:tc>
                  <a:txBody>
                    <a:bodyPr/>
                    <a:lstStyle/>
                    <a:p>
                      <a:pPr marL="0" indent="0">
                        <a:buNone/>
                      </a:pPr>
                      <a:r>
                        <a:rPr lang="en-GB" dirty="0" smtClean="0"/>
                        <a:t>A. London</a:t>
                      </a:r>
                      <a:endParaRPr lang="en-GB" dirty="0"/>
                    </a:p>
                  </a:txBody>
                  <a:tcPr/>
                </a:tc>
                <a:extLst>
                  <a:ext uri="{0D108BD9-81ED-4DB2-BD59-A6C34878D82A}">
                    <a16:rowId xmlns:a16="http://schemas.microsoft.com/office/drawing/2014/main" xmlns="" val="10001"/>
                  </a:ext>
                </a:extLst>
              </a:tr>
              <a:tr h="370840">
                <a:tc>
                  <a:txBody>
                    <a:bodyPr/>
                    <a:lstStyle/>
                    <a:p>
                      <a:r>
                        <a:rPr lang="en-GB" dirty="0" smtClean="0"/>
                        <a:t>B. Doncaster</a:t>
                      </a:r>
                      <a:endParaRPr lang="en-GB" dirty="0"/>
                    </a:p>
                  </a:txBody>
                  <a:tcPr/>
                </a:tc>
                <a:extLst>
                  <a:ext uri="{0D108BD9-81ED-4DB2-BD59-A6C34878D82A}">
                    <a16:rowId xmlns:a16="http://schemas.microsoft.com/office/drawing/2014/main" xmlns="" val="10002"/>
                  </a:ext>
                </a:extLst>
              </a:tr>
              <a:tr h="370840">
                <a:tc>
                  <a:txBody>
                    <a:bodyPr/>
                    <a:lstStyle/>
                    <a:p>
                      <a:r>
                        <a:rPr lang="en-GB" dirty="0" smtClean="0"/>
                        <a:t>C. Mexico City</a:t>
                      </a:r>
                      <a:endParaRPr lang="en-GB" dirty="0"/>
                    </a:p>
                  </a:txBody>
                  <a:tcPr/>
                </a:tc>
                <a:extLst>
                  <a:ext uri="{0D108BD9-81ED-4DB2-BD59-A6C34878D82A}">
                    <a16:rowId xmlns:a16="http://schemas.microsoft.com/office/drawing/2014/main" xmlns="" val="10003"/>
                  </a:ext>
                </a:extLst>
              </a:tr>
              <a:tr h="370840">
                <a:tc>
                  <a:txBody>
                    <a:bodyPr/>
                    <a:lstStyle/>
                    <a:p>
                      <a:r>
                        <a:rPr lang="en-GB" dirty="0" smtClean="0"/>
                        <a:t>D. Sofia</a:t>
                      </a:r>
                      <a:endParaRPr lang="en-GB" dirty="0"/>
                    </a:p>
                  </a:txBody>
                  <a:tcPr/>
                </a:tc>
                <a:extLst>
                  <a:ext uri="{0D108BD9-81ED-4DB2-BD59-A6C34878D82A}">
                    <a16:rowId xmlns:a16="http://schemas.microsoft.com/office/drawing/2014/main" xmlns="" val="10004"/>
                  </a:ext>
                </a:extLst>
              </a:tr>
              <a:tr h="370840">
                <a:tc>
                  <a:txBody>
                    <a:bodyPr/>
                    <a:lstStyle/>
                    <a:p>
                      <a:r>
                        <a:rPr lang="en-GB" dirty="0" smtClean="0"/>
                        <a:t>E. New York</a:t>
                      </a:r>
                      <a:endParaRPr lang="en-GB" dirty="0"/>
                    </a:p>
                  </a:txBody>
                  <a:tcPr/>
                </a:tc>
                <a:extLst>
                  <a:ext uri="{0D108BD9-81ED-4DB2-BD59-A6C34878D82A}">
                    <a16:rowId xmlns:a16="http://schemas.microsoft.com/office/drawing/2014/main" xmlns="" val="10005"/>
                  </a:ext>
                </a:extLst>
              </a:tr>
            </a:tbl>
          </a:graphicData>
        </a:graphic>
      </p:graphicFrame>
    </p:spTree>
    <p:extLst>
      <p:ext uri="{BB962C8B-B14F-4D97-AF65-F5344CB8AC3E}">
        <p14:creationId xmlns="" xmlns:p14="http://schemas.microsoft.com/office/powerpoint/2010/main" val="9066342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20" grpId="0"/>
      <p:bldP spid="2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29000" y="152400"/>
            <a:ext cx="5486400" cy="6477000"/>
          </a:xfrm>
        </p:spPr>
        <p:txBody>
          <a:bodyPr/>
          <a:lstStyle/>
          <a:p>
            <a:pPr marL="0" indent="0">
              <a:buNone/>
            </a:pPr>
            <a:r>
              <a:rPr lang="en-GB" dirty="0" smtClean="0"/>
              <a:t>Target misconceptions </a:t>
            </a:r>
            <a:endParaRPr lang="en-GB" i="1" dirty="0"/>
          </a:p>
          <a:p>
            <a:endParaRPr lang="en-GB" i="1" dirty="0" smtClean="0"/>
          </a:p>
          <a:p>
            <a:endParaRPr lang="en-GB" dirty="0" smtClean="0"/>
          </a:p>
          <a:p>
            <a:endParaRPr lang="en-GB" i="1" dirty="0" smtClean="0"/>
          </a:p>
          <a:p>
            <a:pPr marL="0" indent="0">
              <a:buNone/>
            </a:pPr>
            <a:endParaRPr lang="en-GB" dirty="0"/>
          </a:p>
        </p:txBody>
      </p:sp>
      <p:sp>
        <p:nvSpPr>
          <p:cNvPr id="4" name="Rectangle 3"/>
          <p:cNvSpPr/>
          <p:nvPr/>
        </p:nvSpPr>
        <p:spPr>
          <a:xfrm>
            <a:off x="0" y="0"/>
            <a:ext cx="3276600" cy="6858000"/>
          </a:xfrm>
          <a:prstGeom prst="rect">
            <a:avLst/>
          </a:prstGeom>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a:solidFill>
                <a:schemeClr val="tx1"/>
              </a:solidFill>
            </a:endParaRPr>
          </a:p>
        </p:txBody>
      </p:sp>
      <p:sp>
        <p:nvSpPr>
          <p:cNvPr id="6" name="Title 1"/>
          <p:cNvSpPr txBox="1">
            <a:spLocks/>
          </p:cNvSpPr>
          <p:nvPr/>
        </p:nvSpPr>
        <p:spPr>
          <a:xfrm>
            <a:off x="0" y="27708"/>
            <a:ext cx="3276600" cy="1953491"/>
          </a:xfrm>
          <a:prstGeom prst="rect">
            <a:avLst/>
          </a:prstGeom>
        </p:spPr>
        <p:txBody>
          <a:bodyPr vert="horz" lIns="91440" tIns="45720" rIns="91440" bIns="45720" rtlCol="0" anchor="ctr">
            <a:normAutofit fontScale="975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GB" b="1" dirty="0" smtClean="0">
                <a:solidFill>
                  <a:schemeClr val="bg1"/>
                </a:solidFill>
              </a:rPr>
              <a:t>Multiple choice questions</a:t>
            </a:r>
            <a:endParaRPr lang="en-GB" b="1" dirty="0">
              <a:solidFill>
                <a:schemeClr val="bg1"/>
              </a:solidFill>
            </a:endParaRPr>
          </a:p>
        </p:txBody>
      </p:sp>
      <p:pic>
        <p:nvPicPr>
          <p:cNvPr id="7" name="Picture 2" descr="Image result for ABCD">
            <a:hlinkClick r:id="rId2"/>
          </p:cNvPr>
          <p:cNvPicPr>
            <a:picLocks noChangeAspect="1" noChangeArrowheads="1"/>
          </p:cNvPicPr>
          <p:nvPr/>
        </p:nvPicPr>
        <p:blipFill rotWithShape="1">
          <a:blip r:embed="rId3" cstate="print">
            <a:extLst>
              <a:ext uri="{BEBA8EAE-BF5A-486C-A8C5-ECC9F3942E4B}">
                <a14:imgProps xmlns="" xmlns:a14="http://schemas.microsoft.com/office/drawing/2010/main">
                  <a14:imgLayer r:embed="rId4">
                    <a14:imgEffect>
                      <a14:backgroundRemoval t="7789" b="65578" l="0" r="50246">
                        <a14:foregroundMark x1="13177" y1="17337" x2="6650" y2="52261"/>
                        <a14:foregroundMark x1="16133" y1="17839" x2="19335" y2="49749"/>
                        <a14:foregroundMark x1="35961" y1="20603" x2="41749" y2="46985"/>
                        <a14:backgroundMark x1="14039" y1="31658" x2="14039" y2="31658"/>
                        <a14:backgroundMark x1="39409" y1="43970" x2="39409" y2="43970"/>
                      </a14:backgroundRemoval>
                    </a14:imgEffect>
                  </a14:imgLayer>
                </a14:imgProps>
              </a:ext>
              <a:ext uri="{28A0092B-C50C-407E-A947-70E740481C1C}">
                <a14:useLocalDpi xmlns="" xmlns:a14="http://schemas.microsoft.com/office/drawing/2010/main" val="0"/>
              </a:ext>
            </a:extLst>
          </a:blip>
          <a:srcRect t="8626" r="50000" b="35310"/>
          <a:stretch/>
        </p:blipFill>
        <p:spPr bwMode="auto">
          <a:xfrm>
            <a:off x="257175" y="3621516"/>
            <a:ext cx="2762250" cy="1519968"/>
          </a:xfrm>
          <a:prstGeom prst="rect">
            <a:avLst/>
          </a:prstGeom>
          <a:noFill/>
          <a:extLst>
            <a:ext uri="{909E8E84-426E-40DD-AFC4-6F175D3DCCD1}">
              <a14:hiddenFill xmlns="" xmlns:a14="http://schemas.microsoft.com/office/drawing/2010/main">
                <a:solidFill>
                  <a:srgbClr val="FFFFFF"/>
                </a:solidFill>
              </a14:hiddenFill>
            </a:ext>
          </a:extLst>
        </p:spPr>
      </p:pic>
      <p:pic>
        <p:nvPicPr>
          <p:cNvPr id="8" name="Picture 2" descr="Image result for ABCD">
            <a:hlinkClick r:id="rId2"/>
          </p:cNvPr>
          <p:cNvPicPr>
            <a:picLocks noChangeAspect="1" noChangeArrowheads="1"/>
          </p:cNvPicPr>
          <p:nvPr/>
        </p:nvPicPr>
        <p:blipFill rotWithShape="1">
          <a:blip r:embed="rId5" cstate="print">
            <a:extLst>
              <a:ext uri="{BEBA8EAE-BF5A-486C-A8C5-ECC9F3942E4B}">
                <a14:imgProps xmlns="" xmlns:a14="http://schemas.microsoft.com/office/drawing/2010/main">
                  <a14:imgLayer r:embed="rId4">
                    <a14:imgEffect>
                      <a14:backgroundRemoval t="7789" b="66080" l="49138" r="100000">
                        <a14:foregroundMark x1="59606" y1="19849" x2="56158" y2="34171"/>
                        <a14:foregroundMark x1="60222" y1="23116" x2="59360" y2="37437"/>
                        <a14:foregroundMark x1="63054" y1="51256" x2="71798" y2="48241"/>
                        <a14:foregroundMark x1="87192" y1="19347" x2="85591" y2="41709"/>
                      </a14:backgroundRemoval>
                    </a14:imgEffect>
                  </a14:imgLayer>
                </a14:imgProps>
              </a:ext>
              <a:ext uri="{28A0092B-C50C-407E-A947-70E740481C1C}">
                <a14:useLocalDpi xmlns="" xmlns:a14="http://schemas.microsoft.com/office/drawing/2010/main" val="0"/>
              </a:ext>
            </a:extLst>
          </a:blip>
          <a:srcRect l="50203" t="7966" r="-203" b="35971"/>
          <a:stretch/>
        </p:blipFill>
        <p:spPr bwMode="auto">
          <a:xfrm>
            <a:off x="257175" y="5141484"/>
            <a:ext cx="2762250" cy="1519968"/>
          </a:xfrm>
          <a:prstGeom prst="rect">
            <a:avLst/>
          </a:prstGeom>
          <a:noFill/>
          <a:extLst>
            <a:ext uri="{909E8E84-426E-40DD-AFC4-6F175D3DCCD1}">
              <a14:hiddenFill xmlns="" xmlns:a14="http://schemas.microsoft.com/office/drawing/2010/main">
                <a:solidFill>
                  <a:srgbClr val="FFFFFF"/>
                </a:solidFill>
              </a14:hiddenFill>
            </a:ext>
          </a:extLst>
        </p:spPr>
      </p:pic>
      <p:sp>
        <p:nvSpPr>
          <p:cNvPr id="17" name="Content Placeholder 7"/>
          <p:cNvSpPr txBox="1">
            <a:spLocks/>
          </p:cNvSpPr>
          <p:nvPr/>
        </p:nvSpPr>
        <p:spPr>
          <a:xfrm>
            <a:off x="3577922" y="4453731"/>
            <a:ext cx="4499278" cy="2175669"/>
          </a:xfrm>
          <a:prstGeom prst="rect">
            <a:avLst/>
          </a:prstGeom>
        </p:spPr>
        <p:txBody>
          <a:bodyPr vert="horz" lIns="91440" tIns="45720" rIns="91440" bIns="45720" rtlCol="0" anchor="t" anchorCtr="0">
            <a:normAutofit fontScale="700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dirty="0" smtClean="0">
                <a:solidFill>
                  <a:schemeClr val="accent1"/>
                </a:solidFill>
              </a:rPr>
              <a:t>Don’t start with the right answer </a:t>
            </a:r>
            <a:r>
              <a:rPr lang="mr-IN" dirty="0" smtClean="0">
                <a:solidFill>
                  <a:schemeClr val="accent1"/>
                </a:solidFill>
              </a:rPr>
              <a:t>–</a:t>
            </a:r>
            <a:r>
              <a:rPr lang="en-US" dirty="0" smtClean="0">
                <a:solidFill>
                  <a:schemeClr val="accent1"/>
                </a:solidFill>
              </a:rPr>
              <a:t> start with the misconception!!</a:t>
            </a:r>
          </a:p>
          <a:p>
            <a:pPr marL="514350" indent="-514350">
              <a:buFont typeface="+mj-lt"/>
              <a:buAutoNum type="arabicPeriod"/>
            </a:pPr>
            <a:r>
              <a:rPr lang="en-US" dirty="0" smtClean="0"/>
              <a:t>Identify a misconception</a:t>
            </a:r>
          </a:p>
          <a:p>
            <a:pPr marL="514350" indent="-514350">
              <a:buFont typeface="+mj-lt"/>
              <a:buAutoNum type="arabicPeriod"/>
            </a:pPr>
            <a:r>
              <a:rPr lang="en-US" dirty="0" smtClean="0"/>
              <a:t>Ask a question, and turn the misconception into a distractor</a:t>
            </a:r>
          </a:p>
          <a:p>
            <a:pPr marL="514350" indent="-514350">
              <a:buFont typeface="+mj-lt"/>
              <a:buAutoNum type="arabicPeriod"/>
            </a:pPr>
            <a:r>
              <a:rPr lang="en-US" dirty="0" smtClean="0"/>
              <a:t>Add in some more distractors and add in the right answer!</a:t>
            </a:r>
          </a:p>
          <a:p>
            <a:pPr marL="514350" indent="-514350">
              <a:buFont typeface="+mj-lt"/>
              <a:buAutoNum type="arabicPeriod"/>
            </a:pPr>
            <a:endParaRPr lang="en-US" dirty="0"/>
          </a:p>
        </p:txBody>
      </p:sp>
      <p:sp>
        <p:nvSpPr>
          <p:cNvPr id="19" name="Content Placeholder 2"/>
          <p:cNvSpPr txBox="1">
            <a:spLocks/>
          </p:cNvSpPr>
          <p:nvPr/>
        </p:nvSpPr>
        <p:spPr>
          <a:xfrm>
            <a:off x="3577922" y="990600"/>
            <a:ext cx="5185078" cy="3124200"/>
          </a:xfrm>
          <a:prstGeom prst="rect">
            <a:avLst/>
          </a:prstGeom>
        </p:spPr>
        <p:txBody>
          <a:bodyPr vert="horz" lIns="91440" tIns="45720" rIns="91440" bIns="45720" rtlCol="0">
            <a:normAutofit fontScale="850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Font typeface="Arial" pitchFamily="34" charset="0"/>
              <a:buNone/>
            </a:pPr>
            <a:r>
              <a:rPr lang="en-GB" smtClean="0"/>
              <a:t>How did the Soviet totalitarian system under Stalin differ from that of Hitler and Mussolini?</a:t>
            </a:r>
          </a:p>
          <a:p>
            <a:pPr marL="514350" indent="-514350">
              <a:buFont typeface="+mj-lt"/>
              <a:buAutoNum type="alphaUcPeriod"/>
            </a:pPr>
            <a:r>
              <a:rPr lang="en-GB" smtClean="0"/>
              <a:t>It built up armed forces.</a:t>
            </a:r>
          </a:p>
          <a:p>
            <a:pPr marL="514350" indent="-514350">
              <a:buFont typeface="+mj-lt"/>
              <a:buAutoNum type="alphaUcPeriod"/>
            </a:pPr>
            <a:r>
              <a:rPr lang="en-GB" smtClean="0"/>
              <a:t>It took away human rights.</a:t>
            </a:r>
          </a:p>
          <a:p>
            <a:pPr marL="514350" indent="-514350">
              <a:buFont typeface="+mj-lt"/>
              <a:buAutoNum type="alphaUcPeriod"/>
            </a:pPr>
            <a:r>
              <a:rPr lang="en-GB" smtClean="0"/>
              <a:t>It made trade unions illegal.</a:t>
            </a:r>
          </a:p>
          <a:p>
            <a:pPr marL="514350" indent="-514350">
              <a:buFont typeface="+mj-lt"/>
              <a:buAutoNum type="alphaUcPeriod"/>
            </a:pPr>
            <a:r>
              <a:rPr lang="en-GB" smtClean="0"/>
              <a:t>It abolished private land ownership.</a:t>
            </a:r>
          </a:p>
          <a:p>
            <a:endParaRPr lang="en-GB" dirty="0" smtClean="0"/>
          </a:p>
        </p:txBody>
      </p:sp>
    </p:spTree>
    <p:extLst>
      <p:ext uri="{BB962C8B-B14F-4D97-AF65-F5344CB8AC3E}">
        <p14:creationId xmlns="" xmlns:p14="http://schemas.microsoft.com/office/powerpoint/2010/main" val="31891245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29000" y="152400"/>
            <a:ext cx="5486400" cy="6477000"/>
          </a:xfrm>
        </p:spPr>
        <p:txBody>
          <a:bodyPr/>
          <a:lstStyle/>
          <a:p>
            <a:pPr marL="0" indent="0">
              <a:buNone/>
            </a:pPr>
            <a:r>
              <a:rPr lang="en-GB" dirty="0" smtClean="0"/>
              <a:t>Diagnostically </a:t>
            </a:r>
            <a:r>
              <a:rPr lang="en-GB" dirty="0"/>
              <a:t>t</a:t>
            </a:r>
            <a:r>
              <a:rPr lang="en-GB" dirty="0" smtClean="0"/>
              <a:t>esting knowledge: how to use MCQs</a:t>
            </a:r>
          </a:p>
          <a:p>
            <a:endParaRPr lang="en-GB" dirty="0"/>
          </a:p>
          <a:p>
            <a:r>
              <a:rPr lang="en-GB" dirty="0" smtClean="0"/>
              <a:t>In a Year 7 lesson…</a:t>
            </a:r>
          </a:p>
          <a:p>
            <a:r>
              <a:rPr lang="en-GB" dirty="0" smtClean="0"/>
              <a:t>In a GCSE lesson…</a:t>
            </a:r>
          </a:p>
          <a:p>
            <a:endParaRPr lang="en-GB" dirty="0" smtClean="0"/>
          </a:p>
          <a:p>
            <a:endParaRPr lang="en-GB" i="1" dirty="0"/>
          </a:p>
          <a:p>
            <a:endParaRPr lang="en-GB" i="1" dirty="0" smtClean="0"/>
          </a:p>
          <a:p>
            <a:endParaRPr lang="en-GB" dirty="0" smtClean="0"/>
          </a:p>
          <a:p>
            <a:endParaRPr lang="en-GB" i="1" dirty="0" smtClean="0"/>
          </a:p>
          <a:p>
            <a:pPr marL="0" indent="0">
              <a:buNone/>
            </a:pPr>
            <a:endParaRPr lang="en-GB" dirty="0"/>
          </a:p>
        </p:txBody>
      </p:sp>
      <p:sp>
        <p:nvSpPr>
          <p:cNvPr id="4" name="Rectangle 3"/>
          <p:cNvSpPr/>
          <p:nvPr/>
        </p:nvSpPr>
        <p:spPr>
          <a:xfrm>
            <a:off x="0" y="0"/>
            <a:ext cx="3276600" cy="6858000"/>
          </a:xfrm>
          <a:prstGeom prst="rect">
            <a:avLst/>
          </a:prstGeom>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a:solidFill>
                <a:schemeClr val="tx1"/>
              </a:solidFill>
            </a:endParaRPr>
          </a:p>
        </p:txBody>
      </p:sp>
      <p:sp>
        <p:nvSpPr>
          <p:cNvPr id="2" name="Title 1"/>
          <p:cNvSpPr>
            <a:spLocks noGrp="1"/>
          </p:cNvSpPr>
          <p:nvPr>
            <p:ph type="title"/>
          </p:nvPr>
        </p:nvSpPr>
        <p:spPr>
          <a:xfrm>
            <a:off x="0" y="27708"/>
            <a:ext cx="3276600" cy="1953491"/>
          </a:xfrm>
        </p:spPr>
        <p:txBody>
          <a:bodyPr>
            <a:noAutofit/>
          </a:bodyPr>
          <a:lstStyle/>
          <a:p>
            <a:pPr algn="l"/>
            <a:r>
              <a:rPr lang="en-GB" sz="4300" b="1" dirty="0" smtClean="0">
                <a:solidFill>
                  <a:schemeClr val="bg1"/>
                </a:solidFill>
              </a:rPr>
              <a:t>Multiple choice questions</a:t>
            </a:r>
            <a:endParaRPr lang="en-GB" sz="4300" b="1" dirty="0">
              <a:solidFill>
                <a:schemeClr val="bg1"/>
              </a:solidFill>
            </a:endParaRPr>
          </a:p>
        </p:txBody>
      </p:sp>
      <p:pic>
        <p:nvPicPr>
          <p:cNvPr id="2050" name="Picture 2" descr="Image result for ABCD">
            <a:hlinkClick r:id="rId2"/>
          </p:cNvPr>
          <p:cNvPicPr>
            <a:picLocks noChangeAspect="1" noChangeArrowheads="1"/>
          </p:cNvPicPr>
          <p:nvPr/>
        </p:nvPicPr>
        <p:blipFill rotWithShape="1">
          <a:blip r:embed="rId3" cstate="print">
            <a:extLst>
              <a:ext uri="{BEBA8EAE-BF5A-486C-A8C5-ECC9F3942E4B}">
                <a14:imgProps xmlns="" xmlns:a14="http://schemas.microsoft.com/office/drawing/2010/main">
                  <a14:imgLayer r:embed="rId4">
                    <a14:imgEffect>
                      <a14:backgroundRemoval t="7789" b="65578" l="0" r="50246">
                        <a14:foregroundMark x1="13177" y1="17337" x2="6650" y2="52261"/>
                        <a14:foregroundMark x1="16133" y1="17839" x2="19335" y2="49749"/>
                        <a14:foregroundMark x1="35961" y1="20603" x2="41749" y2="46985"/>
                        <a14:backgroundMark x1="14039" y1="31658" x2="14039" y2="31658"/>
                        <a14:backgroundMark x1="39409" y1="43970" x2="39409" y2="43970"/>
                      </a14:backgroundRemoval>
                    </a14:imgEffect>
                  </a14:imgLayer>
                </a14:imgProps>
              </a:ext>
              <a:ext uri="{28A0092B-C50C-407E-A947-70E740481C1C}">
                <a14:useLocalDpi xmlns="" xmlns:a14="http://schemas.microsoft.com/office/drawing/2010/main" val="0"/>
              </a:ext>
            </a:extLst>
          </a:blip>
          <a:srcRect t="8626" r="50000" b="35310"/>
          <a:stretch/>
        </p:blipFill>
        <p:spPr bwMode="auto">
          <a:xfrm>
            <a:off x="257175" y="3621516"/>
            <a:ext cx="2762250" cy="1519968"/>
          </a:xfrm>
          <a:prstGeom prst="rect">
            <a:avLst/>
          </a:prstGeom>
          <a:noFill/>
          <a:extLst>
            <a:ext uri="{909E8E84-426E-40DD-AFC4-6F175D3DCCD1}">
              <a14:hiddenFill xmlns="" xmlns:a14="http://schemas.microsoft.com/office/drawing/2010/main">
                <a:solidFill>
                  <a:srgbClr val="FFFFFF"/>
                </a:solidFill>
              </a14:hiddenFill>
            </a:ext>
          </a:extLst>
        </p:spPr>
      </p:pic>
      <p:pic>
        <p:nvPicPr>
          <p:cNvPr id="7" name="Picture 2" descr="Image result for ABCD">
            <a:hlinkClick r:id="rId2"/>
          </p:cNvPr>
          <p:cNvPicPr>
            <a:picLocks noChangeAspect="1" noChangeArrowheads="1"/>
          </p:cNvPicPr>
          <p:nvPr/>
        </p:nvPicPr>
        <p:blipFill rotWithShape="1">
          <a:blip r:embed="rId5" cstate="print">
            <a:extLst>
              <a:ext uri="{BEBA8EAE-BF5A-486C-A8C5-ECC9F3942E4B}">
                <a14:imgProps xmlns="" xmlns:a14="http://schemas.microsoft.com/office/drawing/2010/main">
                  <a14:imgLayer r:embed="rId4">
                    <a14:imgEffect>
                      <a14:backgroundRemoval t="7789" b="66080" l="49138" r="100000">
                        <a14:foregroundMark x1="59606" y1="19849" x2="56158" y2="34171"/>
                        <a14:foregroundMark x1="60222" y1="23116" x2="59360" y2="37437"/>
                        <a14:foregroundMark x1="63054" y1="51256" x2="71798" y2="48241"/>
                        <a14:foregroundMark x1="87192" y1="19347" x2="85591" y2="41709"/>
                      </a14:backgroundRemoval>
                    </a14:imgEffect>
                  </a14:imgLayer>
                </a14:imgProps>
              </a:ext>
              <a:ext uri="{28A0092B-C50C-407E-A947-70E740481C1C}">
                <a14:useLocalDpi xmlns="" xmlns:a14="http://schemas.microsoft.com/office/drawing/2010/main" val="0"/>
              </a:ext>
            </a:extLst>
          </a:blip>
          <a:srcRect l="50203" t="7966" r="-203" b="35971"/>
          <a:stretch/>
        </p:blipFill>
        <p:spPr bwMode="auto">
          <a:xfrm>
            <a:off x="257175" y="5141484"/>
            <a:ext cx="2762250" cy="1519968"/>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129036494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29000" y="152400"/>
            <a:ext cx="5486400" cy="6705600"/>
          </a:xfrm>
        </p:spPr>
        <p:txBody>
          <a:bodyPr>
            <a:normAutofit fontScale="70000" lnSpcReduction="20000"/>
          </a:bodyPr>
          <a:lstStyle/>
          <a:p>
            <a:pPr marL="0" indent="0">
              <a:buNone/>
            </a:pPr>
            <a:r>
              <a:rPr lang="en-GB" sz="3800" b="1" dirty="0" smtClean="0">
                <a:solidFill>
                  <a:schemeClr val="accent1"/>
                </a:solidFill>
              </a:rPr>
              <a:t>Preparing to write narratives</a:t>
            </a:r>
          </a:p>
          <a:p>
            <a:pPr marL="0" indent="0">
              <a:buNone/>
            </a:pPr>
            <a:endParaRPr lang="en-GB" dirty="0" smtClean="0"/>
          </a:p>
          <a:p>
            <a:r>
              <a:rPr lang="en-GB" dirty="0" smtClean="0"/>
              <a:t>Timelines</a:t>
            </a:r>
            <a:r>
              <a:rPr lang="en-GB" dirty="0"/>
              <a:t> </a:t>
            </a:r>
            <a:r>
              <a:rPr lang="en-GB" dirty="0" smtClean="0"/>
              <a:t>to emphasise change over time. </a:t>
            </a:r>
            <a:endParaRPr lang="en-GB" dirty="0"/>
          </a:p>
          <a:p>
            <a:pPr lvl="1"/>
            <a:r>
              <a:rPr lang="en-GB" dirty="0" smtClean="0"/>
              <a:t>Use as a form of assessment, and better retrieval practice: </a:t>
            </a:r>
          </a:p>
          <a:p>
            <a:pPr lvl="1"/>
            <a:r>
              <a:rPr lang="en-GB" dirty="0" smtClean="0"/>
              <a:t>Two tone – what they can remember from their head, then extra added.</a:t>
            </a:r>
          </a:p>
          <a:p>
            <a:pPr lvl="1"/>
            <a:r>
              <a:rPr lang="en-GB" dirty="0" smtClean="0"/>
              <a:t>Change arcs drawn on</a:t>
            </a:r>
          </a:p>
          <a:p>
            <a:r>
              <a:rPr lang="en-GB" dirty="0" smtClean="0"/>
              <a:t>Spot </a:t>
            </a:r>
            <a:r>
              <a:rPr lang="en-GB" dirty="0"/>
              <a:t>the historical thinking in a paragraph</a:t>
            </a:r>
          </a:p>
          <a:p>
            <a:r>
              <a:rPr lang="en-GB" dirty="0" smtClean="0"/>
              <a:t>Useful/not </a:t>
            </a:r>
            <a:r>
              <a:rPr lang="en-GB" dirty="0"/>
              <a:t>useful knowledge for each paragraph</a:t>
            </a:r>
          </a:p>
          <a:p>
            <a:r>
              <a:rPr lang="en-GB" dirty="0" smtClean="0"/>
              <a:t>Improve </a:t>
            </a:r>
            <a:r>
              <a:rPr lang="en-GB" dirty="0"/>
              <a:t>the language of a sentence – replace generic with specialist.</a:t>
            </a:r>
          </a:p>
          <a:p>
            <a:r>
              <a:rPr lang="en-GB" dirty="0"/>
              <a:t>S</a:t>
            </a:r>
            <a:r>
              <a:rPr lang="en-GB" dirty="0" smtClean="0"/>
              <a:t>imilarity </a:t>
            </a:r>
            <a:r>
              <a:rPr lang="en-GB" dirty="0"/>
              <a:t>and difference </a:t>
            </a:r>
            <a:r>
              <a:rPr lang="en-GB" dirty="0" smtClean="0"/>
              <a:t>tasks-  Venn diagrams</a:t>
            </a:r>
            <a:endParaRPr lang="en-GB" dirty="0"/>
          </a:p>
          <a:p>
            <a:r>
              <a:rPr lang="en-GB" dirty="0"/>
              <a:t> - key words / vocab development task</a:t>
            </a:r>
          </a:p>
          <a:p>
            <a:r>
              <a:rPr lang="en-GB" dirty="0"/>
              <a:t> - 9 words we need to see in the answer to the question</a:t>
            </a:r>
          </a:p>
          <a:p>
            <a:r>
              <a:rPr lang="en-GB" dirty="0" smtClean="0"/>
              <a:t>Site study: Label </a:t>
            </a:r>
            <a:r>
              <a:rPr lang="en-GB" dirty="0"/>
              <a:t>a site map of a site study to show where evidence of change can be found</a:t>
            </a:r>
          </a:p>
          <a:p>
            <a:endParaRPr lang="en-GB" dirty="0" smtClean="0"/>
          </a:p>
        </p:txBody>
      </p:sp>
      <p:sp>
        <p:nvSpPr>
          <p:cNvPr id="4" name="Rectangle 3"/>
          <p:cNvSpPr/>
          <p:nvPr/>
        </p:nvSpPr>
        <p:spPr>
          <a:xfrm>
            <a:off x="0" y="0"/>
            <a:ext cx="327660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itle 1"/>
          <p:cNvSpPr txBox="1">
            <a:spLocks/>
          </p:cNvSpPr>
          <p:nvPr/>
        </p:nvSpPr>
        <p:spPr>
          <a:xfrm>
            <a:off x="0" y="4482"/>
            <a:ext cx="3276600" cy="304351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GB" sz="4800" b="1" dirty="0" smtClean="0">
                <a:solidFill>
                  <a:schemeClr val="bg1"/>
                </a:solidFill>
              </a:rPr>
              <a:t>Deliberate practice:</a:t>
            </a:r>
          </a:p>
          <a:p>
            <a:pPr algn="l"/>
            <a:r>
              <a:rPr lang="en-GB" sz="4800" b="1" dirty="0">
                <a:solidFill>
                  <a:schemeClr val="bg1"/>
                </a:solidFill>
              </a:rPr>
              <a:t>b</a:t>
            </a:r>
            <a:r>
              <a:rPr lang="en-GB" sz="4800" b="1" dirty="0" smtClean="0">
                <a:solidFill>
                  <a:schemeClr val="bg1"/>
                </a:solidFill>
              </a:rPr>
              <a:t>eyond MCQs</a:t>
            </a:r>
            <a:endParaRPr lang="en-GB" sz="4800" b="1" dirty="0">
              <a:solidFill>
                <a:schemeClr val="bg1"/>
              </a:solidFill>
            </a:endParaRPr>
          </a:p>
        </p:txBody>
      </p:sp>
    </p:spTree>
    <p:extLst>
      <p:ext uri="{BB962C8B-B14F-4D97-AF65-F5344CB8AC3E}">
        <p14:creationId xmlns="" xmlns:p14="http://schemas.microsoft.com/office/powerpoint/2010/main" val="24997808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https://i.ytimg.com/vi/j3cfJ_RCiRk/maxresdefault.jpg"/>
          <p:cNvPicPr>
            <a:picLocks noChangeAspect="1" noChangeArrowheads="1"/>
          </p:cNvPicPr>
          <p:nvPr/>
        </p:nvPicPr>
        <p:blipFill rotWithShape="1">
          <a:blip r:embed="rId2" cstate="print">
            <a:extLst>
              <a:ext uri="{28A0092B-C50C-407E-A947-70E740481C1C}">
                <a14:useLocalDpi xmlns="" xmlns:a14="http://schemas.microsoft.com/office/drawing/2010/main" val="0"/>
              </a:ext>
            </a:extLst>
          </a:blip>
          <a:srcRect l="840" t="17439" r="25225" b="16351"/>
          <a:stretch/>
        </p:blipFill>
        <p:spPr bwMode="auto">
          <a:xfrm>
            <a:off x="228600" y="136252"/>
            <a:ext cx="8672052" cy="4370439"/>
          </a:xfrm>
          <a:prstGeom prst="rect">
            <a:avLst/>
          </a:prstGeom>
          <a:noFill/>
          <a:extLst>
            <a:ext uri="{909E8E84-426E-40DD-AFC4-6F175D3DCCD1}">
              <a14:hiddenFill xmlns="" xmlns:a14="http://schemas.microsoft.com/office/drawing/2010/main">
                <a:solidFill>
                  <a:srgbClr val="FFFFFF"/>
                </a:solidFill>
              </a14:hiddenFill>
            </a:ext>
          </a:extLst>
        </p:spPr>
      </p:pic>
      <p:graphicFrame>
        <p:nvGraphicFramePr>
          <p:cNvPr id="4" name="Table 3"/>
          <p:cNvGraphicFramePr>
            <a:graphicFrameLocks noGrp="1"/>
          </p:cNvGraphicFramePr>
          <p:nvPr>
            <p:extLst>
              <p:ext uri="{D42A27DB-BD31-4B8C-83A1-F6EECF244321}">
                <p14:modId xmlns="" xmlns:p14="http://schemas.microsoft.com/office/powerpoint/2010/main" val="472617825"/>
              </p:ext>
            </p:extLst>
          </p:nvPr>
        </p:nvGraphicFramePr>
        <p:xfrm>
          <a:off x="730050" y="420165"/>
          <a:ext cx="1828796" cy="3802612"/>
        </p:xfrm>
        <a:graphic>
          <a:graphicData uri="http://schemas.openxmlformats.org/drawingml/2006/table">
            <a:tbl>
              <a:tblPr firstRow="1" bandRow="1">
                <a:tableStyleId>{9D7B26C5-4107-4FEC-AEDC-1716B250A1EF}</a:tableStyleId>
              </a:tblPr>
              <a:tblGrid>
                <a:gridCol w="636606">
                  <a:extLst>
                    <a:ext uri="{9D8B030D-6E8A-4147-A177-3AD203B41FA5}">
                      <a16:colId xmlns:a16="http://schemas.microsoft.com/office/drawing/2014/main" xmlns="" val="2169041061"/>
                    </a:ext>
                  </a:extLst>
                </a:gridCol>
                <a:gridCol w="1192190">
                  <a:extLst>
                    <a:ext uri="{9D8B030D-6E8A-4147-A177-3AD203B41FA5}">
                      <a16:colId xmlns:a16="http://schemas.microsoft.com/office/drawing/2014/main" xmlns="" val="432144839"/>
                    </a:ext>
                  </a:extLst>
                </a:gridCol>
              </a:tblGrid>
              <a:tr h="1238366">
                <a:tc>
                  <a:txBody>
                    <a:bodyPr/>
                    <a:lstStyle/>
                    <a:p>
                      <a:r>
                        <a:rPr lang="en-GB" sz="1200" dirty="0" smtClean="0"/>
                        <a:t>P1:</a:t>
                      </a:r>
                      <a:endParaRPr lang="en-GB" sz="1200" dirty="0"/>
                    </a:p>
                  </a:txBody>
                  <a:tcPr>
                    <a:solidFill>
                      <a:schemeClr val="bg1"/>
                    </a:solidFill>
                  </a:tcPr>
                </a:tc>
                <a:tc>
                  <a:txBody>
                    <a:bodyPr/>
                    <a:lstStyle/>
                    <a:p>
                      <a:r>
                        <a:rPr lang="en-GB" sz="900" dirty="0" smtClean="0"/>
                        <a:t>Key</a:t>
                      </a:r>
                      <a:r>
                        <a:rPr lang="en-GB" sz="900" baseline="0" dirty="0" smtClean="0"/>
                        <a:t> Evidence:</a:t>
                      </a:r>
                    </a:p>
                    <a:p>
                      <a:pPr marL="171450" indent="-171450">
                        <a:buFont typeface="Arial" panose="020B0604020202020204" pitchFamily="34" charset="0"/>
                        <a:buChar char="•"/>
                      </a:pPr>
                      <a:r>
                        <a:rPr lang="en-GB" sz="900" baseline="0" dirty="0" smtClean="0"/>
                        <a:t>  </a:t>
                      </a:r>
                    </a:p>
                    <a:p>
                      <a:pPr marL="171450" indent="-171450">
                        <a:buFont typeface="Arial" panose="020B0604020202020204" pitchFamily="34" charset="0"/>
                        <a:buChar char="•"/>
                      </a:pPr>
                      <a:endParaRPr lang="en-GB" sz="900" baseline="0" dirty="0" smtClean="0"/>
                    </a:p>
                    <a:p>
                      <a:pPr marL="171450" indent="-171450">
                        <a:buFont typeface="Arial" panose="020B0604020202020204" pitchFamily="34" charset="0"/>
                        <a:buChar char="•"/>
                      </a:pPr>
                      <a:endParaRPr lang="en-GB" sz="900" baseline="0" dirty="0" smtClean="0"/>
                    </a:p>
                    <a:p>
                      <a:pPr marL="171450" indent="-171450">
                        <a:buFont typeface="Arial" panose="020B0604020202020204" pitchFamily="34" charset="0"/>
                        <a:buChar char="•"/>
                      </a:pPr>
                      <a:r>
                        <a:rPr lang="en-GB" sz="900" baseline="0" dirty="0" smtClean="0"/>
                        <a:t> </a:t>
                      </a:r>
                    </a:p>
                    <a:p>
                      <a:pPr marL="0" indent="0">
                        <a:buFont typeface="Arial" panose="020B0604020202020204" pitchFamily="34" charset="0"/>
                        <a:buNone/>
                      </a:pPr>
                      <a:r>
                        <a:rPr lang="en-GB" sz="900" baseline="0" dirty="0" smtClean="0"/>
                        <a:t> </a:t>
                      </a:r>
                    </a:p>
                    <a:p>
                      <a:pPr marL="0" indent="0">
                        <a:buFont typeface="Arial" panose="020B0604020202020204" pitchFamily="34" charset="0"/>
                        <a:buNone/>
                      </a:pPr>
                      <a:endParaRPr lang="en-GB" sz="900" baseline="0" dirty="0" smtClean="0"/>
                    </a:p>
                    <a:p>
                      <a:pPr marL="171450" indent="-171450">
                        <a:buFont typeface="Arial" panose="020B0604020202020204" pitchFamily="34" charset="0"/>
                        <a:buChar char="•"/>
                      </a:pPr>
                      <a:r>
                        <a:rPr lang="en-GB" sz="900" baseline="0" dirty="0" smtClean="0"/>
                        <a:t> </a:t>
                      </a:r>
                      <a:endParaRPr lang="en-GB" sz="900" dirty="0"/>
                    </a:p>
                  </a:txBody>
                  <a:tcPr>
                    <a:solidFill>
                      <a:schemeClr val="bg1"/>
                    </a:solidFill>
                  </a:tcPr>
                </a:tc>
                <a:extLst>
                  <a:ext uri="{0D108BD9-81ED-4DB2-BD59-A6C34878D82A}">
                    <a16:rowId xmlns:a16="http://schemas.microsoft.com/office/drawing/2014/main" xmlns="" val="1026931121"/>
                  </a:ext>
                </a:extLst>
              </a:tr>
              <a:tr h="1238370">
                <a:tc>
                  <a:txBody>
                    <a:bodyPr/>
                    <a:lstStyle/>
                    <a:p>
                      <a:r>
                        <a:rPr lang="en-GB" sz="1200" dirty="0" smtClean="0"/>
                        <a:t>P2:</a:t>
                      </a:r>
                      <a:endParaRPr lang="en-GB" sz="1200" dirty="0"/>
                    </a:p>
                  </a:txBody>
                  <a:tcPr>
                    <a:solidFill>
                      <a:schemeClr val="bg1">
                        <a:lumMod val="85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900" u="none" strike="noStrike" kern="1200" cap="none" spc="0" normalizeH="0" baseline="0" noProof="0" dirty="0" smtClean="0">
                          <a:ln>
                            <a:noFill/>
                          </a:ln>
                          <a:effectLst/>
                          <a:uLnTx/>
                          <a:uFillTx/>
                        </a:rPr>
                        <a:t>Key Evidence:</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900" u="none" strike="noStrike" kern="1200" cap="none" spc="0" normalizeH="0" baseline="0" noProof="0" dirty="0" smtClean="0">
                          <a:ln>
                            <a:noFill/>
                          </a:ln>
                          <a:effectLst/>
                          <a:uLnTx/>
                          <a:uFillTx/>
                        </a:rPr>
                        <a:t>  </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900" u="none" strike="noStrike" kern="1200" cap="none" spc="0" normalizeH="0" baseline="0" noProof="0" dirty="0" smtClean="0">
                        <a:ln>
                          <a:noFill/>
                        </a:ln>
                        <a:effectLst/>
                        <a:uLnTx/>
                        <a:uFillTx/>
                      </a:endParaRP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900" u="none" strike="noStrike" kern="1200" cap="none" spc="0" normalizeH="0" baseline="0" noProof="0" dirty="0" smtClean="0">
                        <a:ln>
                          <a:noFill/>
                        </a:ln>
                        <a:effectLst/>
                        <a:uLnTx/>
                        <a:uFillTx/>
                      </a:endParaRP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900" u="none" strike="noStrike" kern="1200" cap="none" spc="0" normalizeH="0" baseline="0" noProof="0" dirty="0" smtClean="0">
                          <a:ln>
                            <a:noFill/>
                          </a:ln>
                          <a:effectLst/>
                          <a:uLnTx/>
                          <a:uFillTx/>
                        </a:rPr>
                        <a:t> </a:t>
                      </a:r>
                    </a:p>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900" u="none" strike="noStrike" kern="1200" cap="none" spc="0" normalizeH="0" baseline="0" noProof="0" dirty="0" smtClean="0">
                          <a:ln>
                            <a:noFill/>
                          </a:ln>
                          <a:effectLst/>
                          <a:uLnTx/>
                          <a:uFillTx/>
                        </a:rPr>
                        <a:t> </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900" u="none" strike="noStrike" kern="1200" cap="none" spc="0" normalizeH="0" baseline="0" noProof="0" dirty="0" smtClean="0">
                          <a:ln>
                            <a:noFill/>
                          </a:ln>
                          <a:effectLst/>
                          <a:uLnTx/>
                          <a:uFillTx/>
                        </a:rPr>
                        <a:t> </a:t>
                      </a:r>
                    </a:p>
                    <a:p>
                      <a:endParaRPr lang="en-GB" dirty="0"/>
                    </a:p>
                  </a:txBody>
                  <a:tcPr>
                    <a:solidFill>
                      <a:schemeClr val="bg1">
                        <a:lumMod val="85000"/>
                      </a:schemeClr>
                    </a:solidFill>
                  </a:tcPr>
                </a:tc>
                <a:extLst>
                  <a:ext uri="{0D108BD9-81ED-4DB2-BD59-A6C34878D82A}">
                    <a16:rowId xmlns:a16="http://schemas.microsoft.com/office/drawing/2014/main" xmlns="" val="1282736660"/>
                  </a:ext>
                </a:extLst>
              </a:tr>
              <a:tr h="1238366">
                <a:tc>
                  <a:txBody>
                    <a:bodyPr/>
                    <a:lstStyle/>
                    <a:p>
                      <a:r>
                        <a:rPr lang="en-GB" sz="1200" dirty="0" smtClean="0"/>
                        <a:t>P3:</a:t>
                      </a:r>
                      <a:endParaRPr lang="en-GB" sz="1200" dirty="0"/>
                    </a:p>
                  </a:txBody>
                  <a:tcPr>
                    <a:solidFill>
                      <a:schemeClr val="bg1"/>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900" u="none" strike="noStrike" kern="1200" cap="none" spc="0" normalizeH="0" baseline="0" noProof="0" dirty="0" smtClean="0">
                          <a:ln>
                            <a:noFill/>
                          </a:ln>
                          <a:effectLst/>
                          <a:uLnTx/>
                          <a:uFillTx/>
                        </a:rPr>
                        <a:t>Key Evidence:</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900" u="none" strike="noStrike" kern="1200" cap="none" spc="0" normalizeH="0" baseline="0" noProof="0" dirty="0" smtClean="0">
                          <a:ln>
                            <a:noFill/>
                          </a:ln>
                          <a:effectLst/>
                          <a:uLnTx/>
                          <a:uFillTx/>
                        </a:rPr>
                        <a:t>  </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900" u="none" strike="noStrike" kern="1200" cap="none" spc="0" normalizeH="0" baseline="0" noProof="0" dirty="0" smtClean="0">
                        <a:ln>
                          <a:noFill/>
                        </a:ln>
                        <a:effectLst/>
                        <a:uLnTx/>
                        <a:uFillTx/>
                      </a:endParaRP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900" u="none" strike="noStrike" kern="1200" cap="none" spc="0" normalizeH="0" baseline="0" noProof="0" dirty="0" smtClean="0">
                        <a:ln>
                          <a:noFill/>
                        </a:ln>
                        <a:effectLst/>
                        <a:uLnTx/>
                        <a:uFillTx/>
                      </a:endParaRP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900" u="none" strike="noStrike" kern="1200" cap="none" spc="0" normalizeH="0" baseline="0" noProof="0" dirty="0" smtClean="0">
                          <a:ln>
                            <a:noFill/>
                          </a:ln>
                          <a:effectLst/>
                          <a:uLnTx/>
                          <a:uFillTx/>
                        </a:rPr>
                        <a:t> </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900" u="none" strike="noStrike" kern="1200" cap="none" spc="0" normalizeH="0" baseline="0" noProof="0" dirty="0" smtClean="0">
                        <a:ln>
                          <a:noFill/>
                        </a:ln>
                        <a:effectLst/>
                        <a:uLnTx/>
                        <a:uFillTx/>
                      </a:endParaRPr>
                    </a:p>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900" u="none" strike="noStrike" kern="1200" cap="none" spc="0" normalizeH="0" baseline="0" noProof="0" dirty="0" smtClean="0">
                          <a:ln>
                            <a:noFill/>
                          </a:ln>
                          <a:effectLst/>
                          <a:uLnTx/>
                          <a:uFillTx/>
                        </a:rPr>
                        <a:t> </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900" u="none" strike="noStrike" kern="1200" cap="none" spc="0" normalizeH="0" baseline="0" noProof="0" dirty="0" smtClean="0">
                          <a:ln>
                            <a:noFill/>
                          </a:ln>
                          <a:effectLst/>
                          <a:uLnTx/>
                          <a:uFillTx/>
                        </a:rPr>
                        <a:t> </a:t>
                      </a:r>
                      <a:endParaRPr kumimoji="0" lang="en-GB" sz="900" b="0" i="0" u="none" strike="noStrike" kern="1200" cap="none" spc="0" normalizeH="0" baseline="0" noProof="0" dirty="0" smtClean="0">
                        <a:ln>
                          <a:noFill/>
                        </a:ln>
                        <a:solidFill>
                          <a:prstClr val="black"/>
                        </a:solidFill>
                        <a:effectLst/>
                        <a:uLnTx/>
                        <a:uFillTx/>
                        <a:latin typeface="+mn-lt"/>
                        <a:ea typeface="+mn-ea"/>
                        <a:cs typeface="+mn-cs"/>
                      </a:endParaRPr>
                    </a:p>
                  </a:txBody>
                  <a:tcPr>
                    <a:solidFill>
                      <a:schemeClr val="bg1"/>
                    </a:solidFill>
                  </a:tcPr>
                </a:tc>
                <a:extLst>
                  <a:ext uri="{0D108BD9-81ED-4DB2-BD59-A6C34878D82A}">
                    <a16:rowId xmlns:a16="http://schemas.microsoft.com/office/drawing/2014/main" xmlns="" val="2605479765"/>
                  </a:ext>
                </a:extLst>
              </a:tr>
            </a:tbl>
          </a:graphicData>
        </a:graphic>
      </p:graphicFrame>
      <p:graphicFrame>
        <p:nvGraphicFramePr>
          <p:cNvPr id="9" name="Table 8"/>
          <p:cNvGraphicFramePr>
            <a:graphicFrameLocks noGrp="1"/>
          </p:cNvGraphicFramePr>
          <p:nvPr>
            <p:extLst>
              <p:ext uri="{D42A27DB-BD31-4B8C-83A1-F6EECF244321}">
                <p14:modId xmlns="" xmlns:p14="http://schemas.microsoft.com/office/powerpoint/2010/main" val="2217598764"/>
              </p:ext>
            </p:extLst>
          </p:nvPr>
        </p:nvGraphicFramePr>
        <p:xfrm>
          <a:off x="3650228" y="420165"/>
          <a:ext cx="1828796" cy="3802612"/>
        </p:xfrm>
        <a:graphic>
          <a:graphicData uri="http://schemas.openxmlformats.org/drawingml/2006/table">
            <a:tbl>
              <a:tblPr firstRow="1" bandRow="1">
                <a:tableStyleId>{9D7B26C5-4107-4FEC-AEDC-1716B250A1EF}</a:tableStyleId>
              </a:tblPr>
              <a:tblGrid>
                <a:gridCol w="636606">
                  <a:extLst>
                    <a:ext uri="{9D8B030D-6E8A-4147-A177-3AD203B41FA5}">
                      <a16:colId xmlns:a16="http://schemas.microsoft.com/office/drawing/2014/main" xmlns="" val="2169041061"/>
                    </a:ext>
                  </a:extLst>
                </a:gridCol>
                <a:gridCol w="1192190">
                  <a:extLst>
                    <a:ext uri="{9D8B030D-6E8A-4147-A177-3AD203B41FA5}">
                      <a16:colId xmlns:a16="http://schemas.microsoft.com/office/drawing/2014/main" xmlns="" val="432144839"/>
                    </a:ext>
                  </a:extLst>
                </a:gridCol>
              </a:tblGrid>
              <a:tr h="1238366">
                <a:tc>
                  <a:txBody>
                    <a:bodyPr/>
                    <a:lstStyle/>
                    <a:p>
                      <a:r>
                        <a:rPr lang="en-GB" sz="1200" dirty="0" smtClean="0"/>
                        <a:t>P1:</a:t>
                      </a:r>
                      <a:endParaRPr lang="en-GB" sz="1200" dirty="0"/>
                    </a:p>
                  </a:txBody>
                  <a:tcPr>
                    <a:solidFill>
                      <a:schemeClr val="bg1"/>
                    </a:solidFill>
                  </a:tcPr>
                </a:tc>
                <a:tc>
                  <a:txBody>
                    <a:bodyPr/>
                    <a:lstStyle/>
                    <a:p>
                      <a:r>
                        <a:rPr lang="en-GB" sz="900" dirty="0" smtClean="0"/>
                        <a:t>Key</a:t>
                      </a:r>
                      <a:r>
                        <a:rPr lang="en-GB" sz="900" baseline="0" dirty="0" smtClean="0"/>
                        <a:t> Evidence:</a:t>
                      </a:r>
                    </a:p>
                    <a:p>
                      <a:pPr marL="171450" indent="-171450">
                        <a:buFont typeface="Arial" panose="020B0604020202020204" pitchFamily="34" charset="0"/>
                        <a:buChar char="•"/>
                      </a:pPr>
                      <a:r>
                        <a:rPr lang="en-GB" sz="900" baseline="0" dirty="0" smtClean="0"/>
                        <a:t>  </a:t>
                      </a:r>
                    </a:p>
                    <a:p>
                      <a:pPr marL="171450" indent="-171450">
                        <a:buFont typeface="Arial" panose="020B0604020202020204" pitchFamily="34" charset="0"/>
                        <a:buChar char="•"/>
                      </a:pPr>
                      <a:endParaRPr lang="en-GB" sz="900" baseline="0" dirty="0" smtClean="0"/>
                    </a:p>
                    <a:p>
                      <a:pPr marL="171450" indent="-171450">
                        <a:buFont typeface="Arial" panose="020B0604020202020204" pitchFamily="34" charset="0"/>
                        <a:buChar char="•"/>
                      </a:pPr>
                      <a:endParaRPr lang="en-GB" sz="900" baseline="0" dirty="0" smtClean="0"/>
                    </a:p>
                    <a:p>
                      <a:pPr marL="171450" indent="-171450">
                        <a:buFont typeface="Arial" panose="020B0604020202020204" pitchFamily="34" charset="0"/>
                        <a:buChar char="•"/>
                      </a:pPr>
                      <a:r>
                        <a:rPr lang="en-GB" sz="900" baseline="0" dirty="0" smtClean="0"/>
                        <a:t> </a:t>
                      </a:r>
                    </a:p>
                    <a:p>
                      <a:pPr marL="0" indent="0">
                        <a:buFont typeface="Arial" panose="020B0604020202020204" pitchFamily="34" charset="0"/>
                        <a:buNone/>
                      </a:pPr>
                      <a:r>
                        <a:rPr lang="en-GB" sz="900" baseline="0" dirty="0" smtClean="0"/>
                        <a:t> </a:t>
                      </a:r>
                    </a:p>
                    <a:p>
                      <a:pPr marL="0" indent="0">
                        <a:buFont typeface="Arial" panose="020B0604020202020204" pitchFamily="34" charset="0"/>
                        <a:buNone/>
                      </a:pPr>
                      <a:endParaRPr lang="en-GB" sz="900" baseline="0" dirty="0" smtClean="0"/>
                    </a:p>
                    <a:p>
                      <a:pPr marL="171450" indent="-171450">
                        <a:buFont typeface="Arial" panose="020B0604020202020204" pitchFamily="34" charset="0"/>
                        <a:buChar char="•"/>
                      </a:pPr>
                      <a:r>
                        <a:rPr lang="en-GB" sz="900" baseline="0" dirty="0" smtClean="0"/>
                        <a:t> </a:t>
                      </a:r>
                      <a:endParaRPr lang="en-GB" sz="900" dirty="0"/>
                    </a:p>
                  </a:txBody>
                  <a:tcPr>
                    <a:solidFill>
                      <a:schemeClr val="bg1"/>
                    </a:solidFill>
                  </a:tcPr>
                </a:tc>
                <a:extLst>
                  <a:ext uri="{0D108BD9-81ED-4DB2-BD59-A6C34878D82A}">
                    <a16:rowId xmlns:a16="http://schemas.microsoft.com/office/drawing/2014/main" xmlns="" val="1026931121"/>
                  </a:ext>
                </a:extLst>
              </a:tr>
              <a:tr h="1238370">
                <a:tc>
                  <a:txBody>
                    <a:bodyPr/>
                    <a:lstStyle/>
                    <a:p>
                      <a:r>
                        <a:rPr lang="en-GB" sz="1200" dirty="0" smtClean="0"/>
                        <a:t>P2:</a:t>
                      </a:r>
                      <a:endParaRPr lang="en-GB" sz="1200" dirty="0"/>
                    </a:p>
                  </a:txBody>
                  <a:tcPr>
                    <a:solidFill>
                      <a:schemeClr val="bg1">
                        <a:lumMod val="85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900" u="none" strike="noStrike" kern="1200" cap="none" spc="0" normalizeH="0" baseline="0" noProof="0" dirty="0" smtClean="0">
                          <a:ln>
                            <a:noFill/>
                          </a:ln>
                          <a:effectLst/>
                          <a:uLnTx/>
                          <a:uFillTx/>
                        </a:rPr>
                        <a:t>Key Evidence:</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900" u="none" strike="noStrike" kern="1200" cap="none" spc="0" normalizeH="0" baseline="0" noProof="0" dirty="0" smtClean="0">
                          <a:ln>
                            <a:noFill/>
                          </a:ln>
                          <a:effectLst/>
                          <a:uLnTx/>
                          <a:uFillTx/>
                        </a:rPr>
                        <a:t>  </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900" u="none" strike="noStrike" kern="1200" cap="none" spc="0" normalizeH="0" baseline="0" noProof="0" dirty="0" smtClean="0">
                        <a:ln>
                          <a:noFill/>
                        </a:ln>
                        <a:effectLst/>
                        <a:uLnTx/>
                        <a:uFillTx/>
                      </a:endParaRP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900" u="none" strike="noStrike" kern="1200" cap="none" spc="0" normalizeH="0" baseline="0" noProof="0" dirty="0" smtClean="0">
                        <a:ln>
                          <a:noFill/>
                        </a:ln>
                        <a:effectLst/>
                        <a:uLnTx/>
                        <a:uFillTx/>
                      </a:endParaRP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900" u="none" strike="noStrike" kern="1200" cap="none" spc="0" normalizeH="0" baseline="0" noProof="0" dirty="0" smtClean="0">
                          <a:ln>
                            <a:noFill/>
                          </a:ln>
                          <a:effectLst/>
                          <a:uLnTx/>
                          <a:uFillTx/>
                        </a:rPr>
                        <a:t> </a:t>
                      </a:r>
                    </a:p>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900" u="none" strike="noStrike" kern="1200" cap="none" spc="0" normalizeH="0" baseline="0" noProof="0" dirty="0" smtClean="0">
                          <a:ln>
                            <a:noFill/>
                          </a:ln>
                          <a:effectLst/>
                          <a:uLnTx/>
                          <a:uFillTx/>
                        </a:rPr>
                        <a:t> </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900" u="none" strike="noStrike" kern="1200" cap="none" spc="0" normalizeH="0" baseline="0" noProof="0" dirty="0" smtClean="0">
                          <a:ln>
                            <a:noFill/>
                          </a:ln>
                          <a:effectLst/>
                          <a:uLnTx/>
                          <a:uFillTx/>
                        </a:rPr>
                        <a:t> </a:t>
                      </a:r>
                    </a:p>
                    <a:p>
                      <a:endParaRPr lang="en-GB" dirty="0"/>
                    </a:p>
                  </a:txBody>
                  <a:tcPr>
                    <a:solidFill>
                      <a:schemeClr val="bg1">
                        <a:lumMod val="85000"/>
                      </a:schemeClr>
                    </a:solidFill>
                  </a:tcPr>
                </a:tc>
                <a:extLst>
                  <a:ext uri="{0D108BD9-81ED-4DB2-BD59-A6C34878D82A}">
                    <a16:rowId xmlns:a16="http://schemas.microsoft.com/office/drawing/2014/main" xmlns="" val="1282736660"/>
                  </a:ext>
                </a:extLst>
              </a:tr>
              <a:tr h="1238366">
                <a:tc>
                  <a:txBody>
                    <a:bodyPr/>
                    <a:lstStyle/>
                    <a:p>
                      <a:r>
                        <a:rPr lang="en-GB" sz="1200" dirty="0" smtClean="0"/>
                        <a:t>P3:</a:t>
                      </a:r>
                      <a:endParaRPr lang="en-GB" sz="1200" dirty="0"/>
                    </a:p>
                  </a:txBody>
                  <a:tcPr>
                    <a:solidFill>
                      <a:schemeClr val="bg1"/>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900" u="none" strike="noStrike" kern="1200" cap="none" spc="0" normalizeH="0" baseline="0" noProof="0" dirty="0" smtClean="0">
                          <a:ln>
                            <a:noFill/>
                          </a:ln>
                          <a:effectLst/>
                          <a:uLnTx/>
                          <a:uFillTx/>
                        </a:rPr>
                        <a:t>Key Evidence:</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900" u="none" strike="noStrike" kern="1200" cap="none" spc="0" normalizeH="0" baseline="0" noProof="0" dirty="0" smtClean="0">
                          <a:ln>
                            <a:noFill/>
                          </a:ln>
                          <a:effectLst/>
                          <a:uLnTx/>
                          <a:uFillTx/>
                        </a:rPr>
                        <a:t>  </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900" u="none" strike="noStrike" kern="1200" cap="none" spc="0" normalizeH="0" baseline="0" noProof="0" dirty="0" smtClean="0">
                        <a:ln>
                          <a:noFill/>
                        </a:ln>
                        <a:effectLst/>
                        <a:uLnTx/>
                        <a:uFillTx/>
                      </a:endParaRP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900" u="none" strike="noStrike" kern="1200" cap="none" spc="0" normalizeH="0" baseline="0" noProof="0" dirty="0" smtClean="0">
                        <a:ln>
                          <a:noFill/>
                        </a:ln>
                        <a:effectLst/>
                        <a:uLnTx/>
                        <a:uFillTx/>
                      </a:endParaRP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900" u="none" strike="noStrike" kern="1200" cap="none" spc="0" normalizeH="0" baseline="0" noProof="0" dirty="0" smtClean="0">
                          <a:ln>
                            <a:noFill/>
                          </a:ln>
                          <a:effectLst/>
                          <a:uLnTx/>
                          <a:uFillTx/>
                        </a:rPr>
                        <a:t> </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900" u="none" strike="noStrike" kern="1200" cap="none" spc="0" normalizeH="0" baseline="0" noProof="0" dirty="0" smtClean="0">
                        <a:ln>
                          <a:noFill/>
                        </a:ln>
                        <a:effectLst/>
                        <a:uLnTx/>
                        <a:uFillTx/>
                      </a:endParaRPr>
                    </a:p>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900" u="none" strike="noStrike" kern="1200" cap="none" spc="0" normalizeH="0" baseline="0" noProof="0" dirty="0" smtClean="0">
                          <a:ln>
                            <a:noFill/>
                          </a:ln>
                          <a:effectLst/>
                          <a:uLnTx/>
                          <a:uFillTx/>
                        </a:rPr>
                        <a:t> </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900" u="none" strike="noStrike" kern="1200" cap="none" spc="0" normalizeH="0" baseline="0" noProof="0" dirty="0" smtClean="0">
                          <a:ln>
                            <a:noFill/>
                          </a:ln>
                          <a:effectLst/>
                          <a:uLnTx/>
                          <a:uFillTx/>
                        </a:rPr>
                        <a:t> </a:t>
                      </a:r>
                      <a:endParaRPr kumimoji="0" lang="en-GB" sz="900" b="0" i="0" u="none" strike="noStrike" kern="1200" cap="none" spc="0" normalizeH="0" baseline="0" noProof="0" dirty="0" smtClean="0">
                        <a:ln>
                          <a:noFill/>
                        </a:ln>
                        <a:solidFill>
                          <a:prstClr val="black"/>
                        </a:solidFill>
                        <a:effectLst/>
                        <a:uLnTx/>
                        <a:uFillTx/>
                        <a:latin typeface="+mn-lt"/>
                        <a:ea typeface="+mn-ea"/>
                        <a:cs typeface="+mn-cs"/>
                      </a:endParaRPr>
                    </a:p>
                  </a:txBody>
                  <a:tcPr>
                    <a:solidFill>
                      <a:schemeClr val="bg1"/>
                    </a:solidFill>
                  </a:tcPr>
                </a:tc>
                <a:extLst>
                  <a:ext uri="{0D108BD9-81ED-4DB2-BD59-A6C34878D82A}">
                    <a16:rowId xmlns:a16="http://schemas.microsoft.com/office/drawing/2014/main" xmlns="" val="2605479765"/>
                  </a:ext>
                </a:extLst>
              </a:tr>
            </a:tbl>
          </a:graphicData>
        </a:graphic>
      </p:graphicFrame>
      <p:graphicFrame>
        <p:nvGraphicFramePr>
          <p:cNvPr id="10" name="Table 9"/>
          <p:cNvGraphicFramePr>
            <a:graphicFrameLocks noGrp="1"/>
          </p:cNvGraphicFramePr>
          <p:nvPr>
            <p:extLst>
              <p:ext uri="{D42A27DB-BD31-4B8C-83A1-F6EECF244321}">
                <p14:modId xmlns="" xmlns:p14="http://schemas.microsoft.com/office/powerpoint/2010/main" val="3034730486"/>
              </p:ext>
            </p:extLst>
          </p:nvPr>
        </p:nvGraphicFramePr>
        <p:xfrm>
          <a:off x="6570406" y="420165"/>
          <a:ext cx="1828796" cy="3802612"/>
        </p:xfrm>
        <a:graphic>
          <a:graphicData uri="http://schemas.openxmlformats.org/drawingml/2006/table">
            <a:tbl>
              <a:tblPr firstRow="1" bandRow="1">
                <a:tableStyleId>{9D7B26C5-4107-4FEC-AEDC-1716B250A1EF}</a:tableStyleId>
              </a:tblPr>
              <a:tblGrid>
                <a:gridCol w="636606">
                  <a:extLst>
                    <a:ext uri="{9D8B030D-6E8A-4147-A177-3AD203B41FA5}">
                      <a16:colId xmlns:a16="http://schemas.microsoft.com/office/drawing/2014/main" xmlns="" val="2169041061"/>
                    </a:ext>
                  </a:extLst>
                </a:gridCol>
                <a:gridCol w="1192190">
                  <a:extLst>
                    <a:ext uri="{9D8B030D-6E8A-4147-A177-3AD203B41FA5}">
                      <a16:colId xmlns:a16="http://schemas.microsoft.com/office/drawing/2014/main" xmlns="" val="432144839"/>
                    </a:ext>
                  </a:extLst>
                </a:gridCol>
              </a:tblGrid>
              <a:tr h="1238366">
                <a:tc>
                  <a:txBody>
                    <a:bodyPr/>
                    <a:lstStyle/>
                    <a:p>
                      <a:r>
                        <a:rPr lang="en-GB" sz="1200" dirty="0" smtClean="0"/>
                        <a:t>P1:</a:t>
                      </a:r>
                      <a:endParaRPr lang="en-GB" sz="1200" dirty="0"/>
                    </a:p>
                  </a:txBody>
                  <a:tcPr>
                    <a:solidFill>
                      <a:schemeClr val="bg1"/>
                    </a:solidFill>
                  </a:tcPr>
                </a:tc>
                <a:tc>
                  <a:txBody>
                    <a:bodyPr/>
                    <a:lstStyle/>
                    <a:p>
                      <a:r>
                        <a:rPr lang="en-GB" sz="900" dirty="0" smtClean="0"/>
                        <a:t>Key</a:t>
                      </a:r>
                      <a:r>
                        <a:rPr lang="en-GB" sz="900" baseline="0" dirty="0" smtClean="0"/>
                        <a:t> Evidence:</a:t>
                      </a:r>
                    </a:p>
                    <a:p>
                      <a:pPr marL="171450" indent="-171450">
                        <a:buFont typeface="Arial" panose="020B0604020202020204" pitchFamily="34" charset="0"/>
                        <a:buChar char="•"/>
                      </a:pPr>
                      <a:r>
                        <a:rPr lang="en-GB" sz="900" baseline="0" dirty="0" smtClean="0"/>
                        <a:t>  </a:t>
                      </a:r>
                    </a:p>
                    <a:p>
                      <a:pPr marL="171450" indent="-171450">
                        <a:buFont typeface="Arial" panose="020B0604020202020204" pitchFamily="34" charset="0"/>
                        <a:buChar char="•"/>
                      </a:pPr>
                      <a:endParaRPr lang="en-GB" sz="900" baseline="0" dirty="0" smtClean="0"/>
                    </a:p>
                    <a:p>
                      <a:pPr marL="171450" indent="-171450">
                        <a:buFont typeface="Arial" panose="020B0604020202020204" pitchFamily="34" charset="0"/>
                        <a:buChar char="•"/>
                      </a:pPr>
                      <a:endParaRPr lang="en-GB" sz="900" baseline="0" dirty="0" smtClean="0"/>
                    </a:p>
                    <a:p>
                      <a:pPr marL="171450" indent="-171450">
                        <a:buFont typeface="Arial" panose="020B0604020202020204" pitchFamily="34" charset="0"/>
                        <a:buChar char="•"/>
                      </a:pPr>
                      <a:r>
                        <a:rPr lang="en-GB" sz="900" baseline="0" dirty="0" smtClean="0"/>
                        <a:t> </a:t>
                      </a:r>
                    </a:p>
                    <a:p>
                      <a:pPr marL="0" indent="0">
                        <a:buFont typeface="Arial" panose="020B0604020202020204" pitchFamily="34" charset="0"/>
                        <a:buNone/>
                      </a:pPr>
                      <a:r>
                        <a:rPr lang="en-GB" sz="900" baseline="0" dirty="0" smtClean="0"/>
                        <a:t> </a:t>
                      </a:r>
                    </a:p>
                    <a:p>
                      <a:pPr marL="0" indent="0">
                        <a:buFont typeface="Arial" panose="020B0604020202020204" pitchFamily="34" charset="0"/>
                        <a:buNone/>
                      </a:pPr>
                      <a:endParaRPr lang="en-GB" sz="900" baseline="0" dirty="0" smtClean="0"/>
                    </a:p>
                    <a:p>
                      <a:pPr marL="171450" indent="-171450">
                        <a:buFont typeface="Arial" panose="020B0604020202020204" pitchFamily="34" charset="0"/>
                        <a:buChar char="•"/>
                      </a:pPr>
                      <a:r>
                        <a:rPr lang="en-GB" sz="900" baseline="0" dirty="0" smtClean="0"/>
                        <a:t> </a:t>
                      </a:r>
                      <a:endParaRPr lang="en-GB" sz="900" dirty="0"/>
                    </a:p>
                  </a:txBody>
                  <a:tcPr>
                    <a:solidFill>
                      <a:schemeClr val="bg1"/>
                    </a:solidFill>
                  </a:tcPr>
                </a:tc>
                <a:extLst>
                  <a:ext uri="{0D108BD9-81ED-4DB2-BD59-A6C34878D82A}">
                    <a16:rowId xmlns:a16="http://schemas.microsoft.com/office/drawing/2014/main" xmlns="" val="1026931121"/>
                  </a:ext>
                </a:extLst>
              </a:tr>
              <a:tr h="1238370">
                <a:tc>
                  <a:txBody>
                    <a:bodyPr/>
                    <a:lstStyle/>
                    <a:p>
                      <a:r>
                        <a:rPr lang="en-GB" sz="1200" dirty="0" smtClean="0"/>
                        <a:t>P2:</a:t>
                      </a:r>
                      <a:endParaRPr lang="en-GB" sz="1200" dirty="0"/>
                    </a:p>
                  </a:txBody>
                  <a:tcPr>
                    <a:solidFill>
                      <a:schemeClr val="bg1">
                        <a:lumMod val="85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900" u="none" strike="noStrike" kern="1200" cap="none" spc="0" normalizeH="0" baseline="0" noProof="0" dirty="0" smtClean="0">
                          <a:ln>
                            <a:noFill/>
                          </a:ln>
                          <a:effectLst/>
                          <a:uLnTx/>
                          <a:uFillTx/>
                        </a:rPr>
                        <a:t>Key Evidence:</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900" u="none" strike="noStrike" kern="1200" cap="none" spc="0" normalizeH="0" baseline="0" noProof="0" dirty="0" smtClean="0">
                          <a:ln>
                            <a:noFill/>
                          </a:ln>
                          <a:effectLst/>
                          <a:uLnTx/>
                          <a:uFillTx/>
                        </a:rPr>
                        <a:t>  </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900" u="none" strike="noStrike" kern="1200" cap="none" spc="0" normalizeH="0" baseline="0" noProof="0" dirty="0" smtClean="0">
                        <a:ln>
                          <a:noFill/>
                        </a:ln>
                        <a:effectLst/>
                        <a:uLnTx/>
                        <a:uFillTx/>
                      </a:endParaRP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900" u="none" strike="noStrike" kern="1200" cap="none" spc="0" normalizeH="0" baseline="0" noProof="0" dirty="0" smtClean="0">
                        <a:ln>
                          <a:noFill/>
                        </a:ln>
                        <a:effectLst/>
                        <a:uLnTx/>
                        <a:uFillTx/>
                      </a:endParaRP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900" u="none" strike="noStrike" kern="1200" cap="none" spc="0" normalizeH="0" baseline="0" noProof="0" dirty="0" smtClean="0">
                          <a:ln>
                            <a:noFill/>
                          </a:ln>
                          <a:effectLst/>
                          <a:uLnTx/>
                          <a:uFillTx/>
                        </a:rPr>
                        <a:t> </a:t>
                      </a:r>
                    </a:p>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900" u="none" strike="noStrike" kern="1200" cap="none" spc="0" normalizeH="0" baseline="0" noProof="0" dirty="0" smtClean="0">
                          <a:ln>
                            <a:noFill/>
                          </a:ln>
                          <a:effectLst/>
                          <a:uLnTx/>
                          <a:uFillTx/>
                        </a:rPr>
                        <a:t> </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900" u="none" strike="noStrike" kern="1200" cap="none" spc="0" normalizeH="0" baseline="0" noProof="0" dirty="0" smtClean="0">
                          <a:ln>
                            <a:noFill/>
                          </a:ln>
                          <a:effectLst/>
                          <a:uLnTx/>
                          <a:uFillTx/>
                        </a:rPr>
                        <a:t> </a:t>
                      </a:r>
                    </a:p>
                    <a:p>
                      <a:endParaRPr lang="en-GB" dirty="0"/>
                    </a:p>
                  </a:txBody>
                  <a:tcPr>
                    <a:solidFill>
                      <a:schemeClr val="bg1">
                        <a:lumMod val="85000"/>
                      </a:schemeClr>
                    </a:solidFill>
                  </a:tcPr>
                </a:tc>
                <a:extLst>
                  <a:ext uri="{0D108BD9-81ED-4DB2-BD59-A6C34878D82A}">
                    <a16:rowId xmlns:a16="http://schemas.microsoft.com/office/drawing/2014/main" xmlns="" val="1282736660"/>
                  </a:ext>
                </a:extLst>
              </a:tr>
              <a:tr h="1238366">
                <a:tc>
                  <a:txBody>
                    <a:bodyPr/>
                    <a:lstStyle/>
                    <a:p>
                      <a:r>
                        <a:rPr lang="en-GB" sz="1200" dirty="0" smtClean="0"/>
                        <a:t>P3:</a:t>
                      </a:r>
                      <a:endParaRPr lang="en-GB" sz="1200" dirty="0"/>
                    </a:p>
                  </a:txBody>
                  <a:tcPr>
                    <a:solidFill>
                      <a:schemeClr val="bg1"/>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900" u="none" strike="noStrike" kern="1200" cap="none" spc="0" normalizeH="0" baseline="0" noProof="0" dirty="0" smtClean="0">
                          <a:ln>
                            <a:noFill/>
                          </a:ln>
                          <a:effectLst/>
                          <a:uLnTx/>
                          <a:uFillTx/>
                        </a:rPr>
                        <a:t>Key Evidence:</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900" u="none" strike="noStrike" kern="1200" cap="none" spc="0" normalizeH="0" baseline="0" noProof="0" dirty="0" smtClean="0">
                          <a:ln>
                            <a:noFill/>
                          </a:ln>
                          <a:effectLst/>
                          <a:uLnTx/>
                          <a:uFillTx/>
                        </a:rPr>
                        <a:t>  </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900" u="none" strike="noStrike" kern="1200" cap="none" spc="0" normalizeH="0" baseline="0" noProof="0" dirty="0" smtClean="0">
                        <a:ln>
                          <a:noFill/>
                        </a:ln>
                        <a:effectLst/>
                        <a:uLnTx/>
                        <a:uFillTx/>
                      </a:endParaRP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900" u="none" strike="noStrike" kern="1200" cap="none" spc="0" normalizeH="0" baseline="0" noProof="0" dirty="0" smtClean="0">
                        <a:ln>
                          <a:noFill/>
                        </a:ln>
                        <a:effectLst/>
                        <a:uLnTx/>
                        <a:uFillTx/>
                      </a:endParaRP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900" u="none" strike="noStrike" kern="1200" cap="none" spc="0" normalizeH="0" baseline="0" noProof="0" dirty="0" smtClean="0">
                          <a:ln>
                            <a:noFill/>
                          </a:ln>
                          <a:effectLst/>
                          <a:uLnTx/>
                          <a:uFillTx/>
                        </a:rPr>
                        <a:t> </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900" u="none" strike="noStrike" kern="1200" cap="none" spc="0" normalizeH="0" baseline="0" noProof="0" dirty="0" smtClean="0">
                        <a:ln>
                          <a:noFill/>
                        </a:ln>
                        <a:effectLst/>
                        <a:uLnTx/>
                        <a:uFillTx/>
                      </a:endParaRPr>
                    </a:p>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900" u="none" strike="noStrike" kern="1200" cap="none" spc="0" normalizeH="0" baseline="0" noProof="0" dirty="0" smtClean="0">
                          <a:ln>
                            <a:noFill/>
                          </a:ln>
                          <a:effectLst/>
                          <a:uLnTx/>
                          <a:uFillTx/>
                        </a:rPr>
                        <a:t> </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900" u="none" strike="noStrike" kern="1200" cap="none" spc="0" normalizeH="0" baseline="0" noProof="0" dirty="0" smtClean="0">
                          <a:ln>
                            <a:noFill/>
                          </a:ln>
                          <a:effectLst/>
                          <a:uLnTx/>
                          <a:uFillTx/>
                        </a:rPr>
                        <a:t> </a:t>
                      </a:r>
                      <a:endParaRPr kumimoji="0" lang="en-GB" sz="900" b="0" i="0" u="none" strike="noStrike" kern="1200" cap="none" spc="0" normalizeH="0" baseline="0" noProof="0" dirty="0" smtClean="0">
                        <a:ln>
                          <a:noFill/>
                        </a:ln>
                        <a:solidFill>
                          <a:prstClr val="black"/>
                        </a:solidFill>
                        <a:effectLst/>
                        <a:uLnTx/>
                        <a:uFillTx/>
                        <a:latin typeface="+mn-lt"/>
                        <a:ea typeface="+mn-ea"/>
                        <a:cs typeface="+mn-cs"/>
                      </a:endParaRPr>
                    </a:p>
                  </a:txBody>
                  <a:tcPr>
                    <a:solidFill>
                      <a:schemeClr val="bg1"/>
                    </a:solidFill>
                  </a:tcPr>
                </a:tc>
                <a:extLst>
                  <a:ext uri="{0D108BD9-81ED-4DB2-BD59-A6C34878D82A}">
                    <a16:rowId xmlns:a16="http://schemas.microsoft.com/office/drawing/2014/main" xmlns="" val="2605479765"/>
                  </a:ext>
                </a:extLst>
              </a:tr>
            </a:tbl>
          </a:graphicData>
        </a:graphic>
      </p:graphicFrame>
      <p:sp>
        <p:nvSpPr>
          <p:cNvPr id="3" name="TextBox 2"/>
          <p:cNvSpPr txBox="1"/>
          <p:nvPr/>
        </p:nvSpPr>
        <p:spPr>
          <a:xfrm>
            <a:off x="45474" y="4724400"/>
            <a:ext cx="9022326" cy="1938992"/>
          </a:xfrm>
          <a:prstGeom prst="rect">
            <a:avLst/>
          </a:prstGeom>
          <a:noFill/>
        </p:spPr>
        <p:txBody>
          <a:bodyPr wrap="square" rtlCol="0">
            <a:spAutoFit/>
          </a:bodyPr>
          <a:lstStyle/>
          <a:p>
            <a:r>
              <a:rPr lang="en-GB" sz="2400" dirty="0" smtClean="0"/>
              <a:t>Get suggested structures from different students – </a:t>
            </a:r>
            <a:r>
              <a:rPr lang="en-GB" sz="2400" dirty="0" smtClean="0">
                <a:solidFill>
                  <a:schemeClr val="tx2"/>
                </a:solidFill>
              </a:rPr>
              <a:t>use this as assessment info-  how well do they understand the topic and question?</a:t>
            </a:r>
          </a:p>
          <a:p>
            <a:r>
              <a:rPr lang="en-GB" sz="2400" dirty="0" smtClean="0"/>
              <a:t>Then explore:</a:t>
            </a:r>
          </a:p>
          <a:p>
            <a:r>
              <a:rPr lang="en-GB" sz="2400" dirty="0" smtClean="0"/>
              <a:t>Which structure best answers the question?</a:t>
            </a:r>
          </a:p>
          <a:p>
            <a:r>
              <a:rPr lang="en-GB" sz="2400" dirty="0" smtClean="0"/>
              <a:t>Which is the best evidence to support each paragraph in the structure?</a:t>
            </a:r>
            <a:endParaRPr lang="en-GB" sz="2400" dirty="0"/>
          </a:p>
        </p:txBody>
      </p:sp>
    </p:spTree>
    <p:extLst>
      <p:ext uri="{BB962C8B-B14F-4D97-AF65-F5344CB8AC3E}">
        <p14:creationId xmlns="" xmlns:p14="http://schemas.microsoft.com/office/powerpoint/2010/main" val="238200844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29000" y="152400"/>
            <a:ext cx="5486400" cy="6477000"/>
          </a:xfrm>
        </p:spPr>
        <p:txBody>
          <a:bodyPr>
            <a:normAutofit fontScale="70000" lnSpcReduction="20000"/>
          </a:bodyPr>
          <a:lstStyle/>
          <a:p>
            <a:pPr marL="0" indent="0">
              <a:buNone/>
            </a:pPr>
            <a:r>
              <a:rPr lang="en-GB" sz="4000" b="1" dirty="0" smtClean="0">
                <a:solidFill>
                  <a:schemeClr val="accent6"/>
                </a:solidFill>
              </a:rPr>
              <a:t>Preparing to write explanations</a:t>
            </a:r>
          </a:p>
          <a:p>
            <a:r>
              <a:rPr lang="en-GB" dirty="0" smtClean="0"/>
              <a:t>Causation diagrams &amp; modelling</a:t>
            </a:r>
          </a:p>
          <a:p>
            <a:endParaRPr lang="en-GB" dirty="0" smtClean="0"/>
          </a:p>
          <a:p>
            <a:r>
              <a:rPr lang="en-GB" dirty="0" smtClean="0"/>
              <a:t>Cause</a:t>
            </a:r>
            <a:r>
              <a:rPr lang="en-GB" dirty="0"/>
              <a:t>, and effects, write the sentence that links the two</a:t>
            </a:r>
          </a:p>
          <a:p>
            <a:endParaRPr lang="en-GB" dirty="0"/>
          </a:p>
          <a:p>
            <a:r>
              <a:rPr lang="en-GB" dirty="0"/>
              <a:t>Write a two sentence judgement that compares two factors</a:t>
            </a:r>
          </a:p>
          <a:p>
            <a:endParaRPr lang="en-GB" dirty="0"/>
          </a:p>
          <a:p>
            <a:r>
              <a:rPr lang="en-GB" dirty="0"/>
              <a:t>Identify the factors you could use to explain something</a:t>
            </a:r>
          </a:p>
          <a:p>
            <a:endParaRPr lang="en-GB" dirty="0"/>
          </a:p>
          <a:p>
            <a:r>
              <a:rPr lang="en-GB" dirty="0"/>
              <a:t>Lots of factual examples that could be categorised in factors</a:t>
            </a:r>
          </a:p>
          <a:p>
            <a:endParaRPr lang="en-GB" dirty="0" smtClean="0"/>
          </a:p>
          <a:p>
            <a:r>
              <a:rPr lang="en-GB" dirty="0" smtClean="0"/>
              <a:t>Vocabulary test on words you would expect to see in an explanation</a:t>
            </a:r>
          </a:p>
          <a:p>
            <a:pPr lvl="1"/>
            <a:r>
              <a:rPr lang="en-GB" dirty="0" smtClean="0"/>
              <a:t>Because</a:t>
            </a:r>
          </a:p>
          <a:p>
            <a:pPr lvl="1"/>
            <a:r>
              <a:rPr lang="en-GB" dirty="0" smtClean="0"/>
              <a:t>This meant that</a:t>
            </a:r>
          </a:p>
          <a:p>
            <a:pPr lvl="1"/>
            <a:r>
              <a:rPr lang="en-GB" dirty="0" smtClean="0"/>
              <a:t>As a result</a:t>
            </a:r>
            <a:endParaRPr lang="en-GB" dirty="0"/>
          </a:p>
        </p:txBody>
      </p:sp>
      <p:sp>
        <p:nvSpPr>
          <p:cNvPr id="4" name="Rectangle 3"/>
          <p:cNvSpPr/>
          <p:nvPr/>
        </p:nvSpPr>
        <p:spPr>
          <a:xfrm>
            <a:off x="0" y="0"/>
            <a:ext cx="3276600" cy="68580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a:p>
        </p:txBody>
      </p:sp>
      <p:sp>
        <p:nvSpPr>
          <p:cNvPr id="6" name="Title 1"/>
          <p:cNvSpPr txBox="1">
            <a:spLocks/>
          </p:cNvSpPr>
          <p:nvPr/>
        </p:nvSpPr>
        <p:spPr>
          <a:xfrm>
            <a:off x="0" y="4482"/>
            <a:ext cx="3276600" cy="304351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GB" sz="4800" b="1" dirty="0" smtClean="0">
                <a:solidFill>
                  <a:schemeClr val="bg1"/>
                </a:solidFill>
              </a:rPr>
              <a:t>Deliberate practice:</a:t>
            </a:r>
          </a:p>
          <a:p>
            <a:pPr algn="l"/>
            <a:r>
              <a:rPr lang="en-GB" sz="4800" b="1" dirty="0">
                <a:solidFill>
                  <a:schemeClr val="bg1"/>
                </a:solidFill>
              </a:rPr>
              <a:t>b</a:t>
            </a:r>
            <a:r>
              <a:rPr lang="en-GB" sz="4800" b="1" dirty="0" smtClean="0">
                <a:solidFill>
                  <a:schemeClr val="bg1"/>
                </a:solidFill>
              </a:rPr>
              <a:t>eyond MCQs</a:t>
            </a:r>
            <a:endParaRPr lang="en-GB" sz="4800" b="1" dirty="0">
              <a:solidFill>
                <a:schemeClr val="bg1"/>
              </a:solidFill>
            </a:endParaRPr>
          </a:p>
        </p:txBody>
      </p:sp>
    </p:spTree>
    <p:extLst>
      <p:ext uri="{BB962C8B-B14F-4D97-AF65-F5344CB8AC3E}">
        <p14:creationId xmlns="" xmlns:p14="http://schemas.microsoft.com/office/powerpoint/2010/main" val="190817742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7204" y="332656"/>
            <a:ext cx="8381260" cy="1054394"/>
          </a:xfrm>
        </p:spPr>
        <p:txBody>
          <a:bodyPr>
            <a:normAutofit fontScale="90000"/>
          </a:bodyPr>
          <a:lstStyle/>
          <a:p>
            <a:r>
              <a:rPr lang="en-GB" dirty="0" smtClean="0"/>
              <a:t>Which causation model works best?</a:t>
            </a:r>
            <a:br>
              <a:rPr lang="en-GB" dirty="0" smtClean="0"/>
            </a:br>
            <a:r>
              <a:rPr lang="en-GB" sz="2000" dirty="0" smtClean="0"/>
              <a:t>Or do we need to suggest another one?</a:t>
            </a:r>
            <a:endParaRPr lang="en-GB" sz="2000" dirty="0"/>
          </a:p>
        </p:txBody>
      </p:sp>
      <p:grpSp>
        <p:nvGrpSpPr>
          <p:cNvPr id="43" name="Group 42"/>
          <p:cNvGrpSpPr/>
          <p:nvPr/>
        </p:nvGrpSpPr>
        <p:grpSpPr>
          <a:xfrm>
            <a:off x="179511" y="1471300"/>
            <a:ext cx="8712969" cy="1881500"/>
            <a:chOff x="179511" y="1547500"/>
            <a:chExt cx="8712969" cy="1881500"/>
          </a:xfrm>
        </p:grpSpPr>
        <p:graphicFrame>
          <p:nvGraphicFramePr>
            <p:cNvPr id="4" name="Diagram 3"/>
            <p:cNvGraphicFramePr/>
            <p:nvPr>
              <p:extLst/>
            </p:nvPr>
          </p:nvGraphicFramePr>
          <p:xfrm>
            <a:off x="179512" y="1556792"/>
            <a:ext cx="8712968" cy="18722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Isosceles Triangle 5"/>
            <p:cNvSpPr/>
            <p:nvPr/>
          </p:nvSpPr>
          <p:spPr>
            <a:xfrm rot="5400000">
              <a:off x="2285746" y="2402886"/>
              <a:ext cx="288032" cy="180020"/>
            </a:xfrm>
            <a:prstGeom prst="triangle">
              <a:avLst/>
            </a:prstGeom>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GB"/>
            </a:p>
          </p:txBody>
        </p:sp>
        <p:sp>
          <p:nvSpPr>
            <p:cNvPr id="7" name="Isosceles Triangle 6"/>
            <p:cNvSpPr/>
            <p:nvPr/>
          </p:nvSpPr>
          <p:spPr>
            <a:xfrm rot="5400000">
              <a:off x="4734018" y="2402886"/>
              <a:ext cx="288032" cy="180020"/>
            </a:xfrm>
            <a:prstGeom prst="triangle">
              <a:avLst/>
            </a:prstGeom>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GB"/>
            </a:p>
          </p:txBody>
        </p:sp>
        <p:sp>
          <p:nvSpPr>
            <p:cNvPr id="40" name="TextBox 39"/>
            <p:cNvSpPr txBox="1"/>
            <p:nvPr/>
          </p:nvSpPr>
          <p:spPr>
            <a:xfrm>
              <a:off x="179511" y="1547500"/>
              <a:ext cx="3096205" cy="338554"/>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GB" sz="1600" dirty="0" smtClean="0"/>
                <a:t>Model 1: linear combination</a:t>
              </a:r>
              <a:endParaRPr lang="en-GB" sz="1600" dirty="0"/>
            </a:p>
          </p:txBody>
        </p:sp>
      </p:grpSp>
      <p:grpSp>
        <p:nvGrpSpPr>
          <p:cNvPr id="44" name="Group 43"/>
          <p:cNvGrpSpPr/>
          <p:nvPr/>
        </p:nvGrpSpPr>
        <p:grpSpPr>
          <a:xfrm>
            <a:off x="152400" y="3505200"/>
            <a:ext cx="4272519" cy="3094079"/>
            <a:chOff x="-93352" y="3718445"/>
            <a:chExt cx="4272519" cy="3094079"/>
          </a:xfrm>
        </p:grpSpPr>
        <p:grpSp>
          <p:nvGrpSpPr>
            <p:cNvPr id="8" name="Group 7"/>
            <p:cNvGrpSpPr/>
            <p:nvPr/>
          </p:nvGrpSpPr>
          <p:grpSpPr>
            <a:xfrm>
              <a:off x="2082822" y="5414961"/>
              <a:ext cx="1397563" cy="1397563"/>
              <a:chOff x="7310374" y="237322"/>
              <a:chExt cx="1397563" cy="1397563"/>
            </a:xfrm>
          </p:grpSpPr>
          <p:sp>
            <p:nvSpPr>
              <p:cNvPr id="9" name="Oval 8"/>
              <p:cNvSpPr/>
              <p:nvPr/>
            </p:nvSpPr>
            <p:spPr>
              <a:xfrm>
                <a:off x="7310374" y="237322"/>
                <a:ext cx="1397563" cy="1397563"/>
              </a:xfrm>
              <a:prstGeom prst="ellipse">
                <a:avLst/>
              </a:prstGeom>
              <a:solidFill>
                <a:schemeClr val="accent2">
                  <a:lumMod val="50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0" name="Oval 4"/>
              <p:cNvSpPr/>
              <p:nvPr/>
            </p:nvSpPr>
            <p:spPr>
              <a:xfrm>
                <a:off x="7515042" y="441990"/>
                <a:ext cx="988227" cy="98822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4290" tIns="34290" rIns="34290" bIns="34290" numCol="1" spcCol="1270" anchor="ctr" anchorCtr="0">
                <a:noAutofit/>
              </a:bodyPr>
              <a:lstStyle/>
              <a:p>
                <a:pPr lvl="0" algn="ctr" defTabSz="1200150">
                  <a:lnSpc>
                    <a:spcPct val="90000"/>
                  </a:lnSpc>
                  <a:spcBef>
                    <a:spcPct val="0"/>
                  </a:spcBef>
                  <a:spcAft>
                    <a:spcPct val="35000"/>
                  </a:spcAft>
                </a:pPr>
                <a:r>
                  <a:rPr lang="en-GB" sz="2400" kern="1200" dirty="0" smtClean="0"/>
                  <a:t>event</a:t>
                </a:r>
                <a:endParaRPr lang="en-GB" sz="2400" kern="1200" dirty="0"/>
              </a:p>
            </p:txBody>
          </p:sp>
        </p:grpSp>
        <p:grpSp>
          <p:nvGrpSpPr>
            <p:cNvPr id="11" name="Group 10"/>
            <p:cNvGrpSpPr/>
            <p:nvPr/>
          </p:nvGrpSpPr>
          <p:grpSpPr>
            <a:xfrm>
              <a:off x="282761" y="5320676"/>
              <a:ext cx="1397563" cy="1397563"/>
              <a:chOff x="2440144" y="237322"/>
              <a:chExt cx="1397563" cy="1397563"/>
            </a:xfrm>
          </p:grpSpPr>
          <p:sp>
            <p:nvSpPr>
              <p:cNvPr id="12" name="Oval 11"/>
              <p:cNvSpPr/>
              <p:nvPr/>
            </p:nvSpPr>
            <p:spPr>
              <a:xfrm>
                <a:off x="2440144" y="237322"/>
                <a:ext cx="1397563" cy="1397563"/>
              </a:xfrm>
              <a:prstGeom prst="ellipse">
                <a:avLst/>
              </a:prstGeom>
              <a:solidFill>
                <a:schemeClr val="accent1"/>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3" name="Oval 4"/>
              <p:cNvSpPr/>
              <p:nvPr/>
            </p:nvSpPr>
            <p:spPr>
              <a:xfrm>
                <a:off x="2644812" y="441990"/>
                <a:ext cx="988227" cy="98822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4290" tIns="34290" rIns="34290" bIns="34290" numCol="1" spcCol="1270" anchor="ctr" anchorCtr="0">
                <a:noAutofit/>
              </a:bodyPr>
              <a:lstStyle/>
              <a:p>
                <a:pPr lvl="0" algn="ctr" defTabSz="1200150">
                  <a:lnSpc>
                    <a:spcPct val="90000"/>
                  </a:lnSpc>
                  <a:spcBef>
                    <a:spcPct val="0"/>
                  </a:spcBef>
                  <a:spcAft>
                    <a:spcPct val="35000"/>
                  </a:spcAft>
                </a:pPr>
                <a:r>
                  <a:rPr lang="en-GB" sz="2400" kern="1200" dirty="0" smtClean="0"/>
                  <a:t>cause</a:t>
                </a:r>
                <a:endParaRPr lang="en-GB" sz="2400" kern="1200" dirty="0"/>
              </a:p>
            </p:txBody>
          </p:sp>
        </p:grpSp>
        <p:grpSp>
          <p:nvGrpSpPr>
            <p:cNvPr id="14" name="Group 13"/>
            <p:cNvGrpSpPr/>
            <p:nvPr/>
          </p:nvGrpSpPr>
          <p:grpSpPr>
            <a:xfrm>
              <a:off x="1134596" y="3916036"/>
              <a:ext cx="1397563" cy="1397563"/>
              <a:chOff x="5030" y="237322"/>
              <a:chExt cx="1397563" cy="1397563"/>
            </a:xfrm>
          </p:grpSpPr>
          <p:sp>
            <p:nvSpPr>
              <p:cNvPr id="15" name="Oval 14"/>
              <p:cNvSpPr/>
              <p:nvPr/>
            </p:nvSpPr>
            <p:spPr>
              <a:xfrm>
                <a:off x="5030" y="237322"/>
                <a:ext cx="1397563" cy="1397563"/>
              </a:xfrm>
              <a:prstGeom prst="ellipse">
                <a:avLst/>
              </a:prstGeom>
              <a:solidFill>
                <a:schemeClr val="accent6"/>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6" name="Oval 4"/>
              <p:cNvSpPr/>
              <p:nvPr/>
            </p:nvSpPr>
            <p:spPr>
              <a:xfrm>
                <a:off x="209698" y="441990"/>
                <a:ext cx="988227" cy="98822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4290" tIns="34290" rIns="34290" bIns="34290" numCol="1" spcCol="1270" anchor="ctr" anchorCtr="0">
                <a:noAutofit/>
              </a:bodyPr>
              <a:lstStyle/>
              <a:p>
                <a:pPr lvl="0" algn="ctr" defTabSz="1200150">
                  <a:lnSpc>
                    <a:spcPct val="90000"/>
                  </a:lnSpc>
                  <a:spcBef>
                    <a:spcPct val="0"/>
                  </a:spcBef>
                  <a:spcAft>
                    <a:spcPct val="35000"/>
                  </a:spcAft>
                </a:pPr>
                <a:r>
                  <a:rPr lang="en-GB" sz="2400" kern="1200" dirty="0" smtClean="0"/>
                  <a:t>cause</a:t>
                </a:r>
                <a:endParaRPr lang="en-GB" sz="2400" kern="1200" dirty="0"/>
              </a:p>
            </p:txBody>
          </p:sp>
        </p:grpSp>
        <p:grpSp>
          <p:nvGrpSpPr>
            <p:cNvPr id="17" name="Group 16"/>
            <p:cNvGrpSpPr/>
            <p:nvPr/>
          </p:nvGrpSpPr>
          <p:grpSpPr>
            <a:xfrm>
              <a:off x="2781604" y="3718445"/>
              <a:ext cx="1397563" cy="1397563"/>
              <a:chOff x="4875259" y="237322"/>
              <a:chExt cx="1397563" cy="1397563"/>
            </a:xfrm>
          </p:grpSpPr>
          <p:sp>
            <p:nvSpPr>
              <p:cNvPr id="18" name="Oval 17"/>
              <p:cNvSpPr/>
              <p:nvPr/>
            </p:nvSpPr>
            <p:spPr>
              <a:xfrm>
                <a:off x="4875259" y="237322"/>
                <a:ext cx="1397563" cy="1397563"/>
              </a:xfrm>
              <a:prstGeom prst="ellipse">
                <a:avLst/>
              </a:prstGeom>
              <a:solidFill>
                <a:schemeClr val="accent4">
                  <a:lumMod val="75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9" name="Oval 4"/>
              <p:cNvSpPr/>
              <p:nvPr/>
            </p:nvSpPr>
            <p:spPr>
              <a:xfrm>
                <a:off x="5079927" y="441990"/>
                <a:ext cx="988227" cy="98822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4290" tIns="34290" rIns="34290" bIns="34290" numCol="1" spcCol="1270" anchor="ctr" anchorCtr="0">
                <a:noAutofit/>
              </a:bodyPr>
              <a:lstStyle/>
              <a:p>
                <a:pPr lvl="0" algn="ctr" defTabSz="1200150">
                  <a:lnSpc>
                    <a:spcPct val="90000"/>
                  </a:lnSpc>
                  <a:spcBef>
                    <a:spcPct val="0"/>
                  </a:spcBef>
                  <a:spcAft>
                    <a:spcPct val="35000"/>
                  </a:spcAft>
                </a:pPr>
                <a:r>
                  <a:rPr lang="en-GB" sz="2000" kern="1200" dirty="0" smtClean="0"/>
                  <a:t>Cause</a:t>
                </a:r>
                <a:endParaRPr lang="en-GB" sz="2400" kern="1200" dirty="0"/>
              </a:p>
            </p:txBody>
          </p:sp>
        </p:grpSp>
        <p:sp>
          <p:nvSpPr>
            <p:cNvPr id="20" name="Right Arrow 19"/>
            <p:cNvSpPr/>
            <p:nvPr/>
          </p:nvSpPr>
          <p:spPr>
            <a:xfrm rot="3402120">
              <a:off x="1957150" y="5141763"/>
              <a:ext cx="720080" cy="494114"/>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GB"/>
            </a:p>
          </p:txBody>
        </p:sp>
        <p:sp>
          <p:nvSpPr>
            <p:cNvPr id="21" name="Right Arrow 20"/>
            <p:cNvSpPr/>
            <p:nvPr/>
          </p:nvSpPr>
          <p:spPr>
            <a:xfrm rot="236959">
              <a:off x="1491817" y="5849594"/>
              <a:ext cx="720080" cy="494114"/>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GB"/>
            </a:p>
          </p:txBody>
        </p:sp>
        <p:sp>
          <p:nvSpPr>
            <p:cNvPr id="22" name="Right Arrow 21"/>
            <p:cNvSpPr/>
            <p:nvPr/>
          </p:nvSpPr>
          <p:spPr>
            <a:xfrm rot="6729983">
              <a:off x="2704392" y="5131562"/>
              <a:ext cx="720080" cy="494114"/>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GB"/>
            </a:p>
          </p:txBody>
        </p:sp>
        <p:sp>
          <p:nvSpPr>
            <p:cNvPr id="41" name="TextBox 40"/>
            <p:cNvSpPr txBox="1"/>
            <p:nvPr/>
          </p:nvSpPr>
          <p:spPr>
            <a:xfrm>
              <a:off x="-93352" y="3718445"/>
              <a:ext cx="1705480" cy="646331"/>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GB" dirty="0" smtClean="0"/>
                <a:t>Model 2: no combination</a:t>
              </a:r>
              <a:endParaRPr lang="en-GB" dirty="0"/>
            </a:p>
          </p:txBody>
        </p:sp>
      </p:grpSp>
      <p:grpSp>
        <p:nvGrpSpPr>
          <p:cNvPr id="45" name="Group 44"/>
          <p:cNvGrpSpPr/>
          <p:nvPr/>
        </p:nvGrpSpPr>
        <p:grpSpPr>
          <a:xfrm>
            <a:off x="4860032" y="3570582"/>
            <a:ext cx="3968345" cy="3096513"/>
            <a:chOff x="4788024" y="3717032"/>
            <a:chExt cx="3968345" cy="3096513"/>
          </a:xfrm>
        </p:grpSpPr>
        <p:grpSp>
          <p:nvGrpSpPr>
            <p:cNvPr id="23" name="Group 22"/>
            <p:cNvGrpSpPr/>
            <p:nvPr/>
          </p:nvGrpSpPr>
          <p:grpSpPr>
            <a:xfrm>
              <a:off x="6660024" y="5415982"/>
              <a:ext cx="1397563" cy="1397563"/>
              <a:chOff x="7310374" y="235057"/>
              <a:chExt cx="1397563" cy="1397563"/>
            </a:xfrm>
          </p:grpSpPr>
          <p:sp>
            <p:nvSpPr>
              <p:cNvPr id="24" name="Oval 23"/>
              <p:cNvSpPr/>
              <p:nvPr/>
            </p:nvSpPr>
            <p:spPr>
              <a:xfrm>
                <a:off x="7310374" y="235057"/>
                <a:ext cx="1397563" cy="1397563"/>
              </a:xfrm>
              <a:prstGeom prst="ellipse">
                <a:avLst/>
              </a:prstGeom>
              <a:solidFill>
                <a:schemeClr val="accent2">
                  <a:lumMod val="50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25" name="Oval 4"/>
              <p:cNvSpPr/>
              <p:nvPr/>
            </p:nvSpPr>
            <p:spPr>
              <a:xfrm>
                <a:off x="7515042" y="441990"/>
                <a:ext cx="988227" cy="98822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4290" tIns="34290" rIns="34290" bIns="34290" numCol="1" spcCol="1270" anchor="ctr" anchorCtr="0">
                <a:noAutofit/>
              </a:bodyPr>
              <a:lstStyle/>
              <a:p>
                <a:pPr lvl="0" algn="ctr" defTabSz="1200150">
                  <a:lnSpc>
                    <a:spcPct val="90000"/>
                  </a:lnSpc>
                  <a:spcBef>
                    <a:spcPct val="0"/>
                  </a:spcBef>
                  <a:spcAft>
                    <a:spcPct val="35000"/>
                  </a:spcAft>
                </a:pPr>
                <a:r>
                  <a:rPr lang="en-GB" sz="2400" kern="1200" dirty="0" smtClean="0"/>
                  <a:t>event</a:t>
                </a:r>
                <a:endParaRPr lang="en-GB" sz="2400" kern="1200" dirty="0"/>
              </a:p>
            </p:txBody>
          </p:sp>
        </p:grpSp>
        <p:grpSp>
          <p:nvGrpSpPr>
            <p:cNvPr id="26" name="Group 25"/>
            <p:cNvGrpSpPr/>
            <p:nvPr/>
          </p:nvGrpSpPr>
          <p:grpSpPr>
            <a:xfrm>
              <a:off x="4859963" y="5323962"/>
              <a:ext cx="1397563" cy="1397563"/>
              <a:chOff x="2440144" y="237322"/>
              <a:chExt cx="1397563" cy="1397563"/>
            </a:xfrm>
          </p:grpSpPr>
          <p:sp>
            <p:nvSpPr>
              <p:cNvPr id="27" name="Oval 26"/>
              <p:cNvSpPr/>
              <p:nvPr/>
            </p:nvSpPr>
            <p:spPr>
              <a:xfrm>
                <a:off x="2440144" y="237322"/>
                <a:ext cx="1397563" cy="1397563"/>
              </a:xfrm>
              <a:prstGeom prst="ellipse">
                <a:avLst/>
              </a:prstGeom>
              <a:solidFill>
                <a:schemeClr val="accent1"/>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28" name="Oval 4"/>
              <p:cNvSpPr/>
              <p:nvPr/>
            </p:nvSpPr>
            <p:spPr>
              <a:xfrm>
                <a:off x="2644812" y="441990"/>
                <a:ext cx="988227" cy="98822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4290" tIns="34290" rIns="34290" bIns="34290" numCol="1" spcCol="1270" anchor="ctr" anchorCtr="0">
                <a:noAutofit/>
              </a:bodyPr>
              <a:lstStyle/>
              <a:p>
                <a:pPr lvl="0" algn="ctr" defTabSz="1200150">
                  <a:lnSpc>
                    <a:spcPct val="90000"/>
                  </a:lnSpc>
                  <a:spcBef>
                    <a:spcPct val="0"/>
                  </a:spcBef>
                  <a:spcAft>
                    <a:spcPct val="35000"/>
                  </a:spcAft>
                </a:pPr>
                <a:r>
                  <a:rPr lang="en-GB" sz="2000" kern="1200" dirty="0" smtClean="0"/>
                  <a:t>cause</a:t>
                </a:r>
                <a:endParaRPr lang="en-GB" sz="2000" kern="1200" dirty="0"/>
              </a:p>
            </p:txBody>
          </p:sp>
        </p:grpSp>
        <p:grpSp>
          <p:nvGrpSpPr>
            <p:cNvPr id="29" name="Group 28"/>
            <p:cNvGrpSpPr/>
            <p:nvPr/>
          </p:nvGrpSpPr>
          <p:grpSpPr>
            <a:xfrm>
              <a:off x="5711798" y="3919322"/>
              <a:ext cx="1397563" cy="1397563"/>
              <a:chOff x="5030" y="237322"/>
              <a:chExt cx="1397563" cy="1397563"/>
            </a:xfrm>
          </p:grpSpPr>
          <p:sp>
            <p:nvSpPr>
              <p:cNvPr id="30" name="Oval 29"/>
              <p:cNvSpPr/>
              <p:nvPr/>
            </p:nvSpPr>
            <p:spPr>
              <a:xfrm>
                <a:off x="5030" y="237322"/>
                <a:ext cx="1397563" cy="1397563"/>
              </a:xfrm>
              <a:prstGeom prst="ellipse">
                <a:avLst/>
              </a:prstGeom>
              <a:solidFill>
                <a:schemeClr val="accent6"/>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31" name="Oval 4"/>
              <p:cNvSpPr/>
              <p:nvPr/>
            </p:nvSpPr>
            <p:spPr>
              <a:xfrm>
                <a:off x="209698" y="441990"/>
                <a:ext cx="988227" cy="98822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4290" tIns="34290" rIns="34290" bIns="34290" numCol="1" spcCol="1270" anchor="ctr" anchorCtr="0">
                <a:noAutofit/>
              </a:bodyPr>
              <a:lstStyle/>
              <a:p>
                <a:pPr lvl="0" algn="ctr" defTabSz="1200150">
                  <a:lnSpc>
                    <a:spcPct val="90000"/>
                  </a:lnSpc>
                  <a:spcBef>
                    <a:spcPct val="0"/>
                  </a:spcBef>
                  <a:spcAft>
                    <a:spcPct val="35000"/>
                  </a:spcAft>
                </a:pPr>
                <a:r>
                  <a:rPr lang="en-GB" sz="2000" kern="1200" dirty="0" smtClean="0"/>
                  <a:t>cause</a:t>
                </a:r>
                <a:endParaRPr lang="en-GB" sz="2000" kern="1200" dirty="0"/>
              </a:p>
            </p:txBody>
          </p:sp>
        </p:grpSp>
        <p:grpSp>
          <p:nvGrpSpPr>
            <p:cNvPr id="32" name="Group 31"/>
            <p:cNvGrpSpPr/>
            <p:nvPr/>
          </p:nvGrpSpPr>
          <p:grpSpPr>
            <a:xfrm>
              <a:off x="7358806" y="3721731"/>
              <a:ext cx="1397563" cy="1397563"/>
              <a:chOff x="4875259" y="237322"/>
              <a:chExt cx="1397563" cy="1397563"/>
            </a:xfrm>
          </p:grpSpPr>
          <p:sp>
            <p:nvSpPr>
              <p:cNvPr id="33" name="Oval 32"/>
              <p:cNvSpPr/>
              <p:nvPr/>
            </p:nvSpPr>
            <p:spPr>
              <a:xfrm>
                <a:off x="4875259" y="237322"/>
                <a:ext cx="1397563" cy="1397563"/>
              </a:xfrm>
              <a:prstGeom prst="ellipse">
                <a:avLst/>
              </a:prstGeom>
              <a:solidFill>
                <a:schemeClr val="accent4">
                  <a:lumMod val="75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34" name="Oval 4"/>
              <p:cNvSpPr/>
              <p:nvPr/>
            </p:nvSpPr>
            <p:spPr>
              <a:xfrm>
                <a:off x="5079927" y="441990"/>
                <a:ext cx="988227" cy="98822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4290" tIns="34290" rIns="34290" bIns="34290" numCol="1" spcCol="1270" anchor="ctr" anchorCtr="0">
                <a:noAutofit/>
              </a:bodyPr>
              <a:lstStyle/>
              <a:p>
                <a:pPr lvl="0" algn="ctr" defTabSz="1200150">
                  <a:lnSpc>
                    <a:spcPct val="90000"/>
                  </a:lnSpc>
                  <a:spcBef>
                    <a:spcPct val="0"/>
                  </a:spcBef>
                  <a:spcAft>
                    <a:spcPct val="35000"/>
                  </a:spcAft>
                </a:pPr>
                <a:r>
                  <a:rPr lang="en-GB" sz="2000" kern="1200" dirty="0" smtClean="0"/>
                  <a:t>Cause</a:t>
                </a:r>
                <a:endParaRPr lang="en-GB" sz="2000" kern="1200" dirty="0"/>
              </a:p>
            </p:txBody>
          </p:sp>
        </p:grpSp>
        <p:sp>
          <p:nvSpPr>
            <p:cNvPr id="37" name="Right Arrow 36"/>
            <p:cNvSpPr/>
            <p:nvPr/>
          </p:nvSpPr>
          <p:spPr>
            <a:xfrm rot="6729983">
              <a:off x="7281594" y="5134848"/>
              <a:ext cx="720080" cy="494114"/>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GB"/>
            </a:p>
          </p:txBody>
        </p:sp>
        <p:sp>
          <p:nvSpPr>
            <p:cNvPr id="38" name="Bent Arrow 37"/>
            <p:cNvSpPr/>
            <p:nvPr/>
          </p:nvSpPr>
          <p:spPr>
            <a:xfrm rot="2061799">
              <a:off x="5858693" y="5319813"/>
              <a:ext cx="953132" cy="784685"/>
            </a:xfrm>
            <a:prstGeom prst="bentArrow">
              <a:avLst/>
            </a:prstGeom>
            <a:solidFill>
              <a:schemeClr val="accent5"/>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GB">
                <a:solidFill>
                  <a:schemeClr val="tx1"/>
                </a:solidFill>
              </a:endParaRPr>
            </a:p>
          </p:txBody>
        </p:sp>
        <p:sp>
          <p:nvSpPr>
            <p:cNvPr id="39" name="Bent Arrow 38"/>
            <p:cNvSpPr/>
            <p:nvPr/>
          </p:nvSpPr>
          <p:spPr>
            <a:xfrm rot="2061799" flipV="1">
              <a:off x="6064856" y="5007988"/>
              <a:ext cx="953132" cy="736575"/>
            </a:xfrm>
            <a:prstGeom prst="bentArrow">
              <a:avLst/>
            </a:prstGeom>
            <a:solidFill>
              <a:schemeClr val="accent5"/>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GB">
                <a:solidFill>
                  <a:schemeClr val="tx1"/>
                </a:solidFill>
              </a:endParaRPr>
            </a:p>
          </p:txBody>
        </p:sp>
        <p:sp>
          <p:nvSpPr>
            <p:cNvPr id="42" name="TextBox 41"/>
            <p:cNvSpPr txBox="1"/>
            <p:nvPr/>
          </p:nvSpPr>
          <p:spPr>
            <a:xfrm>
              <a:off x="4788024" y="3717032"/>
              <a:ext cx="1992224" cy="646331"/>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GB" dirty="0" smtClean="0"/>
                <a:t>Model 3: varied combinations</a:t>
              </a:r>
              <a:endParaRPr lang="en-GB" dirty="0"/>
            </a:p>
          </p:txBody>
        </p:sp>
      </p:grpSp>
    </p:spTree>
    <p:extLst>
      <p:ext uri="{BB962C8B-B14F-4D97-AF65-F5344CB8AC3E}">
        <p14:creationId xmlns="" xmlns:p14="http://schemas.microsoft.com/office/powerpoint/2010/main" val="33399529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additive="base">
                                        <p:cTn id="7" dur="500" fill="hold"/>
                                        <p:tgtEl>
                                          <p:spTgt spid="43"/>
                                        </p:tgtEl>
                                        <p:attrNameLst>
                                          <p:attrName>ppt_x</p:attrName>
                                        </p:attrNameLst>
                                      </p:cBhvr>
                                      <p:tavLst>
                                        <p:tav tm="0">
                                          <p:val>
                                            <p:strVal val="#ppt_x"/>
                                          </p:val>
                                        </p:tav>
                                        <p:tav tm="100000">
                                          <p:val>
                                            <p:strVal val="#ppt_x"/>
                                          </p:val>
                                        </p:tav>
                                      </p:tavLst>
                                    </p:anim>
                                    <p:anim calcmode="lin" valueType="num">
                                      <p:cBhvr additive="base">
                                        <p:cTn id="8" dur="500" fill="hold"/>
                                        <p:tgtEl>
                                          <p:spTgt spid="43"/>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2" fill="hold" nodeType="clickEffect">
                                  <p:stCondLst>
                                    <p:cond delay="0"/>
                                  </p:stCondLst>
                                  <p:childTnLst>
                                    <p:set>
                                      <p:cBhvr>
                                        <p:cTn id="12" dur="1" fill="hold">
                                          <p:stCondLst>
                                            <p:cond delay="0"/>
                                          </p:stCondLst>
                                        </p:cTn>
                                        <p:tgtEl>
                                          <p:spTgt spid="44"/>
                                        </p:tgtEl>
                                        <p:attrNameLst>
                                          <p:attrName>style.visibility</p:attrName>
                                        </p:attrNameLst>
                                      </p:cBhvr>
                                      <p:to>
                                        <p:strVal val="visible"/>
                                      </p:to>
                                    </p:set>
                                    <p:anim calcmode="lin" valueType="num">
                                      <p:cBhvr additive="base">
                                        <p:cTn id="13" dur="500" fill="hold"/>
                                        <p:tgtEl>
                                          <p:spTgt spid="44"/>
                                        </p:tgtEl>
                                        <p:attrNameLst>
                                          <p:attrName>ppt_x</p:attrName>
                                        </p:attrNameLst>
                                      </p:cBhvr>
                                      <p:tavLst>
                                        <p:tav tm="0">
                                          <p:val>
                                            <p:strVal val="0-#ppt_w/2"/>
                                          </p:val>
                                        </p:tav>
                                        <p:tav tm="100000">
                                          <p:val>
                                            <p:strVal val="#ppt_x"/>
                                          </p:val>
                                        </p:tav>
                                      </p:tavLst>
                                    </p:anim>
                                    <p:anim calcmode="lin" valueType="num">
                                      <p:cBhvr additive="base">
                                        <p:cTn id="14" dur="500" fill="hold"/>
                                        <p:tgtEl>
                                          <p:spTgt spid="4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6" fill="hold" nodeType="clickEffect">
                                  <p:stCondLst>
                                    <p:cond delay="0"/>
                                  </p:stCondLst>
                                  <p:childTnLst>
                                    <p:set>
                                      <p:cBhvr>
                                        <p:cTn id="18" dur="1" fill="hold">
                                          <p:stCondLst>
                                            <p:cond delay="0"/>
                                          </p:stCondLst>
                                        </p:cTn>
                                        <p:tgtEl>
                                          <p:spTgt spid="45"/>
                                        </p:tgtEl>
                                        <p:attrNameLst>
                                          <p:attrName>style.visibility</p:attrName>
                                        </p:attrNameLst>
                                      </p:cBhvr>
                                      <p:to>
                                        <p:strVal val="visible"/>
                                      </p:to>
                                    </p:set>
                                    <p:anim calcmode="lin" valueType="num">
                                      <p:cBhvr additive="base">
                                        <p:cTn id="19" dur="500" fill="hold"/>
                                        <p:tgtEl>
                                          <p:spTgt spid="45"/>
                                        </p:tgtEl>
                                        <p:attrNameLst>
                                          <p:attrName>ppt_x</p:attrName>
                                        </p:attrNameLst>
                                      </p:cBhvr>
                                      <p:tavLst>
                                        <p:tav tm="0">
                                          <p:val>
                                            <p:strVal val="1+#ppt_w/2"/>
                                          </p:val>
                                        </p:tav>
                                        <p:tav tm="100000">
                                          <p:val>
                                            <p:strVal val="#ppt_x"/>
                                          </p:val>
                                        </p:tav>
                                      </p:tavLst>
                                    </p:anim>
                                    <p:anim calcmode="lin" valueType="num">
                                      <p:cBhvr additive="base">
                                        <p:cTn id="20" dur="500" fill="hold"/>
                                        <p:tgtEl>
                                          <p:spTgt spid="4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29000" y="152400"/>
            <a:ext cx="5486400" cy="6477000"/>
          </a:xfrm>
        </p:spPr>
        <p:txBody>
          <a:bodyPr/>
          <a:lstStyle/>
          <a:p>
            <a:pPr marL="0" indent="0">
              <a:buNone/>
            </a:pPr>
            <a:r>
              <a:rPr lang="en-GB" b="1" dirty="0" smtClean="0">
                <a:solidFill>
                  <a:schemeClr val="accent2"/>
                </a:solidFill>
              </a:rPr>
              <a:t>Preparing for essays</a:t>
            </a:r>
            <a:endParaRPr lang="en-GB" b="1" dirty="0">
              <a:solidFill>
                <a:schemeClr val="accent2"/>
              </a:solidFill>
            </a:endParaRPr>
          </a:p>
          <a:p>
            <a:r>
              <a:rPr lang="en-GB" dirty="0" smtClean="0"/>
              <a:t>Checklists – ability to isolate and test any of those elements</a:t>
            </a:r>
          </a:p>
          <a:p>
            <a:r>
              <a:rPr lang="en-GB" dirty="0" smtClean="0"/>
              <a:t>Old Lady in the Post Office</a:t>
            </a:r>
          </a:p>
          <a:p>
            <a:r>
              <a:rPr lang="en-GB" dirty="0" smtClean="0"/>
              <a:t>Planning grids</a:t>
            </a:r>
          </a:p>
          <a:p>
            <a:r>
              <a:rPr lang="en-GB" dirty="0" smtClean="0"/>
              <a:t>Playing-card plans</a:t>
            </a:r>
          </a:p>
          <a:p>
            <a:endParaRPr lang="en-GB" dirty="0" smtClean="0"/>
          </a:p>
        </p:txBody>
      </p:sp>
      <p:sp>
        <p:nvSpPr>
          <p:cNvPr id="4" name="Rectangle 3"/>
          <p:cNvSpPr/>
          <p:nvPr/>
        </p:nvSpPr>
        <p:spPr>
          <a:xfrm>
            <a:off x="-2498" y="4482"/>
            <a:ext cx="3276600" cy="685800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GB"/>
          </a:p>
        </p:txBody>
      </p:sp>
      <p:sp>
        <p:nvSpPr>
          <p:cNvPr id="6" name="Title 1"/>
          <p:cNvSpPr txBox="1">
            <a:spLocks/>
          </p:cNvSpPr>
          <p:nvPr/>
        </p:nvSpPr>
        <p:spPr>
          <a:xfrm>
            <a:off x="0" y="4482"/>
            <a:ext cx="3276600" cy="304351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GB" sz="4800" b="1" dirty="0" smtClean="0">
                <a:solidFill>
                  <a:schemeClr val="bg1"/>
                </a:solidFill>
              </a:rPr>
              <a:t>Deliberate practice:</a:t>
            </a:r>
          </a:p>
          <a:p>
            <a:pPr algn="l"/>
            <a:r>
              <a:rPr lang="en-GB" sz="4800" b="1" dirty="0">
                <a:solidFill>
                  <a:schemeClr val="bg1"/>
                </a:solidFill>
              </a:rPr>
              <a:t>b</a:t>
            </a:r>
            <a:r>
              <a:rPr lang="en-GB" sz="4800" b="1" dirty="0" smtClean="0">
                <a:solidFill>
                  <a:schemeClr val="bg1"/>
                </a:solidFill>
              </a:rPr>
              <a:t>eyond MCQs</a:t>
            </a:r>
            <a:endParaRPr lang="en-GB" sz="4800" b="1" dirty="0">
              <a:solidFill>
                <a:schemeClr val="bg1"/>
              </a:solidFill>
            </a:endParaRPr>
          </a:p>
        </p:txBody>
      </p:sp>
    </p:spTree>
    <p:extLst>
      <p:ext uri="{BB962C8B-B14F-4D97-AF65-F5344CB8AC3E}">
        <p14:creationId xmlns="" xmlns:p14="http://schemas.microsoft.com/office/powerpoint/2010/main" val="253794622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4997896" y="3511549"/>
            <a:ext cx="4038600" cy="4525963"/>
          </a:xfrm>
        </p:spPr>
        <p:txBody>
          <a:bodyPr>
            <a:normAutofit/>
          </a:bodyPr>
          <a:lstStyle/>
          <a:p>
            <a:r>
              <a:rPr lang="en-GB" sz="3600" dirty="0" smtClean="0"/>
              <a:t>What issues does she raise?</a:t>
            </a:r>
          </a:p>
          <a:p>
            <a:r>
              <a:rPr lang="en-GB" sz="3600" dirty="0" smtClean="0"/>
              <a:t>Which is her main problem?</a:t>
            </a:r>
          </a:p>
          <a:p>
            <a:r>
              <a:rPr lang="en-GB" sz="3600" dirty="0" smtClean="0"/>
              <a:t>How can you tell?</a:t>
            </a:r>
          </a:p>
          <a:p>
            <a:pPr marL="0" indent="0">
              <a:buNone/>
            </a:pPr>
            <a:r>
              <a:rPr lang="en-GB" sz="3600" dirty="0" smtClean="0"/>
              <a:t> </a:t>
            </a:r>
            <a:endParaRPr lang="en-GB" sz="3600" dirty="0"/>
          </a:p>
        </p:txBody>
      </p:sp>
      <p:sp>
        <p:nvSpPr>
          <p:cNvPr id="6" name="Title 1"/>
          <p:cNvSpPr>
            <a:spLocks noGrp="1"/>
          </p:cNvSpPr>
          <p:nvPr>
            <p:ph type="title"/>
          </p:nvPr>
        </p:nvSpPr>
        <p:spPr>
          <a:xfrm>
            <a:off x="35496" y="864096"/>
            <a:ext cx="4797903" cy="6165304"/>
          </a:xfrm>
        </p:spPr>
        <p:txBody>
          <a:bodyPr anchor="t">
            <a:normAutofit/>
          </a:bodyPr>
          <a:lstStyle/>
          <a:p>
            <a:r>
              <a:rPr lang="en-GB" sz="1600" dirty="0" smtClean="0"/>
              <a:t>“Excuse me, are you the manager? Good. This queue really is the worst thing about this Post Office!</a:t>
            </a:r>
            <a:br>
              <a:rPr lang="en-GB" sz="1600" dirty="0" smtClean="0"/>
            </a:br>
            <a:r>
              <a:rPr lang="en-GB" sz="1600" dirty="0"/>
              <a:t/>
            </a:r>
            <a:br>
              <a:rPr lang="en-GB" sz="1600" dirty="0"/>
            </a:br>
            <a:r>
              <a:rPr lang="en-GB" sz="1600" dirty="0" smtClean="0"/>
              <a:t>The queue is so long is has been </a:t>
            </a:r>
            <a:r>
              <a:rPr lang="en-GB" sz="1600" dirty="0" err="1" smtClean="0"/>
              <a:t>snakin</a:t>
            </a:r>
            <a:r>
              <a:rPr lang="en-GB" sz="1600" dirty="0" smtClean="0"/>
              <a:t>’ out the door for the past half hour an’ it’s not getting any shorter. I only came in here to post a few letters but it’s taken me ages just standing here in the queue!</a:t>
            </a:r>
            <a:br>
              <a:rPr lang="en-GB" sz="1600" dirty="0" smtClean="0"/>
            </a:br>
            <a:r>
              <a:rPr lang="en-GB" sz="1600" dirty="0"/>
              <a:t/>
            </a:r>
            <a:br>
              <a:rPr lang="en-GB" sz="1600" dirty="0"/>
            </a:br>
            <a:r>
              <a:rPr lang="en-GB" sz="1600" dirty="0" smtClean="0"/>
              <a:t>And another thing! If that stamp machine wasn’t broken I’d ‘</a:t>
            </a:r>
            <a:r>
              <a:rPr lang="en-GB" sz="1600" dirty="0" err="1" smtClean="0"/>
              <a:t>ave</a:t>
            </a:r>
            <a:r>
              <a:rPr lang="en-GB" sz="1600" dirty="0" smtClean="0"/>
              <a:t> been able to get out of here far quicker. I only need a few stamps for these letters! If that machine had been </a:t>
            </a:r>
            <a:r>
              <a:rPr lang="en-GB" sz="1600" dirty="0" err="1" smtClean="0"/>
              <a:t>workin</a:t>
            </a:r>
            <a:r>
              <a:rPr lang="en-GB" sz="1600" dirty="0" smtClean="0"/>
              <a:t>’ I wouldn’t have had to queue for so long!</a:t>
            </a:r>
            <a:br>
              <a:rPr lang="en-GB" sz="1600" dirty="0" smtClean="0"/>
            </a:br>
            <a:r>
              <a:rPr lang="en-GB" sz="1600" dirty="0"/>
              <a:t/>
            </a:r>
            <a:br>
              <a:rPr lang="en-GB" sz="1600" dirty="0"/>
            </a:br>
            <a:r>
              <a:rPr lang="en-GB" sz="1600" dirty="0" smtClean="0"/>
              <a:t>And even then, after I’d been waiting in the queue, I got to the front and the man behind the counter was very rude to me. No pleases or thank </a:t>
            </a:r>
            <a:r>
              <a:rPr lang="en-GB" sz="1600" dirty="0" err="1" smtClean="0"/>
              <a:t>yous</a:t>
            </a:r>
            <a:r>
              <a:rPr lang="en-GB" sz="1600" dirty="0" smtClean="0"/>
              <a:t>, just here’s-your-stamp and let’s-’</a:t>
            </a:r>
            <a:r>
              <a:rPr lang="en-GB" sz="1600" dirty="0" err="1" smtClean="0"/>
              <a:t>ave</a:t>
            </a:r>
            <a:r>
              <a:rPr lang="en-GB" sz="1600" dirty="0" smtClean="0"/>
              <a:t> -some money! Mind you, if the queue wasn’t so long he might have had the time to give me a smile and a thank you!</a:t>
            </a:r>
            <a:br>
              <a:rPr lang="en-GB" sz="1600" dirty="0" smtClean="0"/>
            </a:br>
            <a:r>
              <a:rPr lang="en-GB" sz="1600" dirty="0"/>
              <a:t/>
            </a:r>
            <a:br>
              <a:rPr lang="en-GB" sz="1600" dirty="0"/>
            </a:br>
            <a:r>
              <a:rPr lang="en-GB" sz="1600" dirty="0" smtClean="0"/>
              <a:t>Really, if you just sorted out that queue it wouldn’t be so difficult and people wouldn’t be getting so angry!” </a:t>
            </a:r>
            <a:endParaRPr lang="en-GB" sz="1800" dirty="0"/>
          </a:p>
        </p:txBody>
      </p:sp>
      <p:sp>
        <p:nvSpPr>
          <p:cNvPr id="7" name="Rectangle 6"/>
          <p:cNvSpPr/>
          <p:nvPr/>
        </p:nvSpPr>
        <p:spPr>
          <a:xfrm>
            <a:off x="0" y="-27384"/>
            <a:ext cx="9144000" cy="892552"/>
          </a:xfrm>
          <a:prstGeom prst="rect">
            <a:avLst/>
          </a:prstGeom>
        </p:spPr>
        <p:txBody>
          <a:bodyPr wrap="square">
            <a:spAutoFit/>
          </a:bodyPr>
          <a:lstStyle/>
          <a:p>
            <a:pPr algn="ctr"/>
            <a:r>
              <a:rPr lang="en-GB" sz="3200" b="1" dirty="0"/>
              <a:t>The </a:t>
            </a:r>
            <a:r>
              <a:rPr lang="en-GB" sz="3200" b="1" dirty="0">
                <a:solidFill>
                  <a:srgbClr val="FF0000"/>
                </a:solidFill>
              </a:rPr>
              <a:t>Old Lady </a:t>
            </a:r>
            <a:r>
              <a:rPr lang="en-GB" sz="3200" b="1" dirty="0"/>
              <a:t>in the </a:t>
            </a:r>
            <a:r>
              <a:rPr lang="en-GB" sz="3200" b="1" dirty="0">
                <a:solidFill>
                  <a:srgbClr val="FF0000"/>
                </a:solidFill>
              </a:rPr>
              <a:t>Post Office</a:t>
            </a:r>
            <a:r>
              <a:rPr lang="en-GB" sz="3200" b="1" dirty="0"/>
              <a:t>: a monologue</a:t>
            </a:r>
            <a:r>
              <a:rPr lang="en-GB" sz="3200" b="1" dirty="0" smtClean="0"/>
              <a:t>.</a:t>
            </a:r>
          </a:p>
          <a:p>
            <a:pPr algn="ctr"/>
            <a:r>
              <a:rPr lang="en-GB" sz="2000" b="1" dirty="0" smtClean="0"/>
              <a:t>(volunteers with an ‘angry old lady’ voice?)</a:t>
            </a:r>
            <a:endParaRPr lang="en-GB" sz="2000" dirty="0"/>
          </a:p>
        </p:txBody>
      </p:sp>
      <p:pic>
        <p:nvPicPr>
          <p:cNvPr id="1026" name="Picture 2" descr="http://i.dailymail.co.uk/i/pix/2008/09/29/article-1064458-01A2C11C0000044D-776_468x286.jpg"/>
          <p:cNvPicPr>
            <a:picLocks noChangeAspect="1" noChangeArrowheads="1"/>
          </p:cNvPicPr>
          <p:nvPr/>
        </p:nvPicPr>
        <p:blipFill rotWithShape="1">
          <a:blip r:embed="rId2" cstate="print">
            <a:extLst>
              <a:ext uri="{28A0092B-C50C-407E-A947-70E740481C1C}">
                <a14:useLocalDpi xmlns="" xmlns:a14="http://schemas.microsoft.com/office/drawing/2010/main" val="0"/>
              </a:ext>
            </a:extLst>
          </a:blip>
          <a:srcRect r="13721"/>
          <a:stretch/>
        </p:blipFill>
        <p:spPr bwMode="auto">
          <a:xfrm>
            <a:off x="5076056" y="888706"/>
            <a:ext cx="3688147" cy="2612301"/>
          </a:xfrm>
          <a:prstGeom prst="rect">
            <a:avLst/>
          </a:prstGeom>
          <a:noFill/>
          <a:extLst>
            <a:ext uri="{909E8E84-426E-40DD-AFC4-6F175D3DCCD1}">
              <a14:hiddenFill xmlns="" xmlns:a14="http://schemas.microsoft.com/office/drawing/2010/main">
                <a:solidFill>
                  <a:srgbClr val="FFFFFF"/>
                </a:solidFill>
              </a14:hiddenFill>
            </a:ext>
          </a:extLst>
        </p:spPr>
      </p:pic>
      <p:pic>
        <p:nvPicPr>
          <p:cNvPr id="2"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0" y="0"/>
            <a:ext cx="9753600" cy="731520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extLst>
      <p:ext uri="{BB962C8B-B14F-4D97-AF65-F5344CB8AC3E}">
        <p14:creationId xmlns="" xmlns:p14="http://schemas.microsoft.com/office/powerpoint/2010/main" val="143035581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24384" y="5562600"/>
            <a:ext cx="8223010" cy="1219200"/>
          </a:xfrm>
        </p:spPr>
        <p:txBody>
          <a:bodyPr>
            <a:noAutofit/>
          </a:bodyPr>
          <a:lstStyle/>
          <a:p>
            <a:r>
              <a:rPr lang="en-GB" sz="2400" dirty="0" smtClean="0"/>
              <a:t>What issues does he raise?</a:t>
            </a:r>
          </a:p>
          <a:p>
            <a:r>
              <a:rPr lang="en-GB" sz="2400" dirty="0" smtClean="0"/>
              <a:t>Which is his main argument?</a:t>
            </a:r>
          </a:p>
          <a:p>
            <a:r>
              <a:rPr lang="en-GB" sz="2400" dirty="0" smtClean="0"/>
              <a:t>How can you tell?</a:t>
            </a:r>
          </a:p>
        </p:txBody>
      </p:sp>
      <p:sp>
        <p:nvSpPr>
          <p:cNvPr id="7" name="Rectangle 6"/>
          <p:cNvSpPr/>
          <p:nvPr/>
        </p:nvSpPr>
        <p:spPr>
          <a:xfrm>
            <a:off x="0" y="-27384"/>
            <a:ext cx="9144000" cy="584775"/>
          </a:xfrm>
          <a:prstGeom prst="rect">
            <a:avLst/>
          </a:prstGeom>
        </p:spPr>
        <p:txBody>
          <a:bodyPr wrap="square">
            <a:spAutoFit/>
          </a:bodyPr>
          <a:lstStyle/>
          <a:p>
            <a:pPr algn="ctr"/>
            <a:r>
              <a:rPr lang="en-GB" sz="3200" b="1" dirty="0"/>
              <a:t>The </a:t>
            </a:r>
            <a:r>
              <a:rPr lang="en-GB" sz="3200" b="1" dirty="0" smtClean="0">
                <a:solidFill>
                  <a:srgbClr val="FF0000"/>
                </a:solidFill>
              </a:rPr>
              <a:t>Old Man </a:t>
            </a:r>
            <a:r>
              <a:rPr lang="en-GB" sz="3200" b="1" dirty="0"/>
              <a:t>in the </a:t>
            </a:r>
            <a:r>
              <a:rPr lang="en-GB" sz="3200" b="1" dirty="0" smtClean="0">
                <a:solidFill>
                  <a:schemeClr val="accent1"/>
                </a:solidFill>
              </a:rPr>
              <a:t>Army Uniform</a:t>
            </a:r>
            <a:r>
              <a:rPr lang="en-GB" sz="3200" b="1" dirty="0" smtClean="0"/>
              <a:t>: </a:t>
            </a:r>
            <a:r>
              <a:rPr lang="en-GB" sz="3200" b="1" dirty="0"/>
              <a:t>a monologue</a:t>
            </a:r>
            <a:r>
              <a:rPr lang="en-GB" sz="3200" b="1" dirty="0" smtClean="0"/>
              <a:t>.</a:t>
            </a:r>
          </a:p>
        </p:txBody>
      </p:sp>
      <p:pic>
        <p:nvPicPr>
          <p:cNvPr id="5" name="pcy7qV-BGF4"/>
          <p:cNvPicPr>
            <a:picLocks noRot="1" noChangeAspect="1"/>
          </p:cNvPicPr>
          <p:nvPr>
            <a:videoFile r:link="rId1"/>
          </p:nvPr>
        </p:nvPicPr>
        <p:blipFill>
          <a:blip r:embed="rId3" cstate="print"/>
          <a:stretch>
            <a:fillRect/>
          </a:stretch>
        </p:blipFill>
        <p:spPr>
          <a:xfrm>
            <a:off x="27432" y="557391"/>
            <a:ext cx="8940800" cy="5029200"/>
          </a:xfrm>
          <a:prstGeom prst="rect">
            <a:avLst/>
          </a:prstGeom>
        </p:spPr>
      </p:pic>
    </p:spTree>
    <p:extLst>
      <p:ext uri="{BB962C8B-B14F-4D97-AF65-F5344CB8AC3E}">
        <p14:creationId xmlns="" xmlns:p14="http://schemas.microsoft.com/office/powerpoint/2010/main" val="295500161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 xmlns:p14="http://schemas.microsoft.com/office/powerpoint/2010/main" val="3888954798"/>
              </p:ext>
            </p:extLst>
          </p:nvPr>
        </p:nvGraphicFramePr>
        <p:xfrm>
          <a:off x="-1" y="21771"/>
          <a:ext cx="9144000" cy="6836229"/>
        </p:xfrm>
        <a:graphic>
          <a:graphicData uri="http://schemas.openxmlformats.org/drawingml/2006/table">
            <a:tbl>
              <a:tblPr firstRow="1" bandRow="1">
                <a:tableStyleId>{5940675A-B579-460E-94D1-54222C63F5DA}</a:tableStyleId>
              </a:tblPr>
              <a:tblGrid>
                <a:gridCol w="1676401">
                  <a:extLst>
                    <a:ext uri="{9D8B030D-6E8A-4147-A177-3AD203B41FA5}">
                      <a16:colId xmlns:a16="http://schemas.microsoft.com/office/drawing/2014/main" xmlns="" val="20000"/>
                    </a:ext>
                  </a:extLst>
                </a:gridCol>
                <a:gridCol w="2590800">
                  <a:extLst>
                    <a:ext uri="{9D8B030D-6E8A-4147-A177-3AD203B41FA5}">
                      <a16:colId xmlns:a16="http://schemas.microsoft.com/office/drawing/2014/main" xmlns="" val="20001"/>
                    </a:ext>
                  </a:extLst>
                </a:gridCol>
                <a:gridCol w="1676400">
                  <a:extLst>
                    <a:ext uri="{9D8B030D-6E8A-4147-A177-3AD203B41FA5}">
                      <a16:colId xmlns:a16="http://schemas.microsoft.com/office/drawing/2014/main" xmlns="" val="20002"/>
                    </a:ext>
                  </a:extLst>
                </a:gridCol>
                <a:gridCol w="1219200">
                  <a:extLst>
                    <a:ext uri="{9D8B030D-6E8A-4147-A177-3AD203B41FA5}">
                      <a16:colId xmlns:a16="http://schemas.microsoft.com/office/drawing/2014/main" xmlns="" val="20003"/>
                    </a:ext>
                  </a:extLst>
                </a:gridCol>
                <a:gridCol w="1981199">
                  <a:extLst>
                    <a:ext uri="{9D8B030D-6E8A-4147-A177-3AD203B41FA5}">
                      <a16:colId xmlns:a16="http://schemas.microsoft.com/office/drawing/2014/main" xmlns="" val="20004"/>
                    </a:ext>
                  </a:extLst>
                </a:gridCol>
              </a:tblGrid>
              <a:tr h="727587">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900" dirty="0" smtClean="0"/>
                        <a:t>Question: </a:t>
                      </a:r>
                    </a:p>
                  </a:txBody>
                  <a:tcPr marL="65314" marR="65314" marT="32657" marB="32657">
                    <a:lnB w="38100" cap="flat" cmpd="sng" algn="ctr">
                      <a:solidFill>
                        <a:schemeClr val="tx1"/>
                      </a:solidFill>
                      <a:prstDash val="solid"/>
                      <a:round/>
                      <a:headEnd type="none" w="med" len="med"/>
                      <a:tailEnd type="none" w="med" len="med"/>
                    </a:lnB>
                  </a:tcPr>
                </a:tc>
                <a:tc hMerge="1">
                  <a:txBody>
                    <a:bodyPr/>
                    <a:lstStyle/>
                    <a:p>
                      <a:endParaRPr lang="en-GB" sz="900" b="1" dirty="0"/>
                    </a:p>
                  </a:txBody>
                  <a:tcPr marL="65314" marR="65314" marT="32657" marB="32657">
                    <a:lnB w="38100" cap="flat" cmpd="sng" algn="ctr">
                      <a:solidFill>
                        <a:schemeClr val="tx1"/>
                      </a:solidFill>
                      <a:prstDash val="solid"/>
                      <a:round/>
                      <a:headEnd type="none" w="med" len="med"/>
                      <a:tailEnd type="none" w="med" len="med"/>
                    </a:lnB>
                  </a:tcPr>
                </a:tc>
                <a:tc gridSpan="3">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900" dirty="0" smtClean="0"/>
                        <a:t>Intro: Judgement/answer</a:t>
                      </a:r>
                      <a:r>
                        <a:rPr lang="en-GB" sz="900" baseline="0" dirty="0" smtClean="0"/>
                        <a:t> to the question in </a:t>
                      </a:r>
                      <a:r>
                        <a:rPr lang="en-GB" sz="900" b="1" baseline="0" dirty="0" smtClean="0"/>
                        <a:t>a single sentence</a:t>
                      </a:r>
                      <a:endParaRPr lang="en-GB" sz="900" b="1" dirty="0" smtClean="0"/>
                    </a:p>
                  </a:txBody>
                  <a:tcPr marL="65314" marR="65314" marT="32657" marB="32657">
                    <a:lnB w="38100" cap="flat" cmpd="sng" algn="ctr">
                      <a:solidFill>
                        <a:schemeClr val="tx1"/>
                      </a:solidFill>
                      <a:prstDash val="solid"/>
                      <a:round/>
                      <a:headEnd type="none" w="med" len="med"/>
                      <a:tailEnd type="none" w="med" len="med"/>
                    </a:lnB>
                  </a:tcPr>
                </a:tc>
                <a:tc hMerge="1">
                  <a:txBody>
                    <a:bodyPr/>
                    <a:lstStyle/>
                    <a:p>
                      <a:endParaRPr lang="en-GB"/>
                    </a:p>
                  </a:txBody>
                  <a:tcPr/>
                </a:tc>
                <a:tc hMerge="1">
                  <a:txBody>
                    <a:bodyPr/>
                    <a:lstStyle/>
                    <a:p>
                      <a:endParaRPr lang="en-GB" sz="900" dirty="0"/>
                    </a:p>
                  </a:txBody>
                  <a:tcPr marL="65314" marR="65314" marT="32657" marB="32657">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0"/>
                  </a:ext>
                </a:extLst>
              </a:tr>
              <a:tr h="420383">
                <a:tc>
                  <a:txBody>
                    <a:bodyPr/>
                    <a:lstStyle/>
                    <a:p>
                      <a:pPr algn="ctr"/>
                      <a:r>
                        <a:rPr lang="en-GB" sz="900" dirty="0" smtClean="0"/>
                        <a:t>Issue and judgement on this issue</a:t>
                      </a:r>
                      <a:endParaRPr lang="en-GB" sz="900" dirty="0"/>
                    </a:p>
                  </a:txBody>
                  <a:tcPr marL="65314" marR="65314" marT="32657" marB="32657" anchor="ctr">
                    <a:lnT w="38100" cap="flat" cmpd="sng" algn="ctr">
                      <a:solidFill>
                        <a:schemeClr val="tx1"/>
                      </a:solidFill>
                      <a:prstDash val="solid"/>
                      <a:round/>
                      <a:headEnd type="none" w="med" len="med"/>
                      <a:tailEnd type="none" w="med" len="med"/>
                    </a:lnT>
                  </a:tcPr>
                </a:tc>
                <a:tc>
                  <a:txBody>
                    <a:bodyPr/>
                    <a:lstStyle/>
                    <a:p>
                      <a:pPr algn="ctr"/>
                      <a:r>
                        <a:rPr lang="en-GB" sz="900" dirty="0" smtClean="0"/>
                        <a:t>Evidence /</a:t>
                      </a:r>
                      <a:r>
                        <a:rPr lang="en-GB" sz="900" baseline="0" dirty="0" smtClean="0"/>
                        <a:t> factual details</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900" b="1" kern="1200" baseline="0" dirty="0" smtClean="0">
                          <a:solidFill>
                            <a:schemeClr val="tx1"/>
                          </a:solidFill>
                          <a:effectLst/>
                          <a:latin typeface="+mn-lt"/>
                          <a:ea typeface="+mn-ea"/>
                          <a:cs typeface="+mn-cs"/>
                        </a:rPr>
                        <a:t>(bullet point only in plan)</a:t>
                      </a:r>
                      <a:endParaRPr lang="en-GB" sz="900" kern="1200" dirty="0" smtClean="0">
                        <a:solidFill>
                          <a:schemeClr val="tx1"/>
                        </a:solidFill>
                        <a:effectLst/>
                        <a:latin typeface="+mn-lt"/>
                        <a:ea typeface="+mn-ea"/>
                        <a:cs typeface="+mn-cs"/>
                      </a:endParaRPr>
                    </a:p>
                  </a:txBody>
                  <a:tcPr marL="65314" marR="65314" marT="32657" marB="32657" anchor="ctr">
                    <a:lnT w="38100" cap="flat" cmpd="sng" algn="ctr">
                      <a:solidFill>
                        <a:schemeClr val="tx1"/>
                      </a:solidFill>
                      <a:prstDash val="solid"/>
                      <a:round/>
                      <a:headEnd type="none" w="med" len="med"/>
                      <a:tailEnd type="none" w="med" len="med"/>
                    </a:lnT>
                  </a:tcPr>
                </a:tc>
                <a:tc gridSpan="2">
                  <a:txBody>
                    <a:bodyPr/>
                    <a:lstStyle/>
                    <a:p>
                      <a:pPr lvl="0"/>
                      <a:r>
                        <a:rPr lang="en-GB" sz="900" b="1" kern="1200" dirty="0" smtClean="0">
                          <a:solidFill>
                            <a:schemeClr val="tx1"/>
                          </a:solidFill>
                          <a:effectLst/>
                          <a:latin typeface="+mn-lt"/>
                          <a:ea typeface="+mn-ea"/>
                          <a:cs typeface="+mn-cs"/>
                        </a:rPr>
                        <a:t>Explanation – why is</a:t>
                      </a:r>
                      <a:r>
                        <a:rPr lang="en-GB" sz="900" b="1" kern="1200" baseline="0" dirty="0" smtClean="0">
                          <a:solidFill>
                            <a:schemeClr val="tx1"/>
                          </a:solidFill>
                          <a:effectLst/>
                          <a:latin typeface="+mn-lt"/>
                          <a:ea typeface="+mn-ea"/>
                          <a:cs typeface="+mn-cs"/>
                        </a:rPr>
                        <a:t> this issue relevant? Why is it more/less significant? (bullet point only in plan)</a:t>
                      </a:r>
                      <a:endParaRPr lang="en-GB" sz="900" kern="1200" dirty="0">
                        <a:solidFill>
                          <a:schemeClr val="tx1"/>
                        </a:solidFill>
                        <a:effectLst/>
                        <a:latin typeface="+mn-lt"/>
                        <a:ea typeface="+mn-ea"/>
                        <a:cs typeface="+mn-cs"/>
                      </a:endParaRPr>
                    </a:p>
                  </a:txBody>
                  <a:tcPr marL="65314" marR="65314" marT="32657" marB="32657" anchor="ctr">
                    <a:lnT w="38100" cap="flat" cmpd="sng" algn="ctr">
                      <a:solidFill>
                        <a:schemeClr val="tx1"/>
                      </a:solidFill>
                      <a:prstDash val="solid"/>
                      <a:round/>
                      <a:headEnd type="none" w="med" len="med"/>
                      <a:tailEnd type="none" w="med" len="med"/>
                    </a:lnT>
                  </a:tcPr>
                </a:tc>
                <a:tc hMerge="1">
                  <a:txBody>
                    <a:bodyPr/>
                    <a:lstStyle/>
                    <a:p>
                      <a:endParaRPr lang="en-GB"/>
                    </a:p>
                  </a:txBody>
                  <a:tcPr/>
                </a:tc>
                <a:tc>
                  <a:txBody>
                    <a:bodyPr/>
                    <a:lstStyle/>
                    <a:p>
                      <a:pPr algn="ctr"/>
                      <a:r>
                        <a:rPr lang="en-GB" sz="900" dirty="0" smtClean="0"/>
                        <a:t>Final judgement sentence</a:t>
                      </a:r>
                      <a:r>
                        <a:rPr lang="en-GB" sz="900" baseline="0" dirty="0" smtClean="0"/>
                        <a:t> on this issue – often involving change over time </a:t>
                      </a:r>
                      <a:endParaRPr lang="en-GB" sz="900" dirty="0"/>
                    </a:p>
                  </a:txBody>
                  <a:tcPr marL="65314" marR="65314" marT="32657" marB="32657" anchor="ctr">
                    <a:lnT w="38100" cap="flat" cmpd="sng" algn="ctr">
                      <a:solidFill>
                        <a:schemeClr val="tx1"/>
                      </a:solidFill>
                      <a:prstDash val="solid"/>
                      <a:round/>
                      <a:headEnd type="none" w="med" len="med"/>
                      <a:tailEnd type="none" w="med" len="med"/>
                    </a:lnT>
                  </a:tcPr>
                </a:tc>
                <a:extLst>
                  <a:ext uri="{0D108BD9-81ED-4DB2-BD59-A6C34878D82A}">
                    <a16:rowId xmlns:a16="http://schemas.microsoft.com/office/drawing/2014/main" xmlns="" val="10001"/>
                  </a:ext>
                </a:extLst>
              </a:tr>
              <a:tr h="1567762">
                <a:tc>
                  <a:txBody>
                    <a:bodyPr/>
                    <a:lstStyle/>
                    <a:p>
                      <a:r>
                        <a:rPr lang="en-GB" sz="900" dirty="0" smtClean="0"/>
                        <a:t>One hand</a:t>
                      </a:r>
                    </a:p>
                    <a:p>
                      <a:endParaRPr lang="en-GB" sz="900" dirty="0"/>
                    </a:p>
                  </a:txBody>
                  <a:tcPr marL="65314" marR="65314" marT="32657" marB="32657"/>
                </a:tc>
                <a:tc>
                  <a:txBody>
                    <a:bodyPr/>
                    <a:lstStyle/>
                    <a:p>
                      <a:endParaRPr lang="en-GB" sz="900" dirty="0"/>
                    </a:p>
                  </a:txBody>
                  <a:tcPr marL="65314" marR="65314" marT="32657" marB="32657"/>
                </a:tc>
                <a:tc gridSpan="2">
                  <a:txBody>
                    <a:bodyPr/>
                    <a:lstStyle/>
                    <a:p>
                      <a:endParaRPr lang="en-GB" sz="900" dirty="0"/>
                    </a:p>
                  </a:txBody>
                  <a:tcPr marL="65314" marR="65314" marT="32657" marB="32657"/>
                </a:tc>
                <a:tc hMerge="1">
                  <a:txBody>
                    <a:bodyPr/>
                    <a:lstStyle/>
                    <a:p>
                      <a:endParaRPr lang="en-GB"/>
                    </a:p>
                  </a:txBody>
                  <a:tcPr/>
                </a:tc>
                <a:tc>
                  <a:txBody>
                    <a:bodyPr/>
                    <a:lstStyle/>
                    <a:p>
                      <a:endParaRPr lang="en-GB" sz="900" dirty="0"/>
                    </a:p>
                  </a:txBody>
                  <a:tcPr marL="65314" marR="65314" marT="32657" marB="32657"/>
                </a:tc>
                <a:extLst>
                  <a:ext uri="{0D108BD9-81ED-4DB2-BD59-A6C34878D82A}">
                    <a16:rowId xmlns:a16="http://schemas.microsoft.com/office/drawing/2014/main" xmlns="" val="10002"/>
                  </a:ext>
                </a:extLst>
              </a:tr>
              <a:tr h="1502438">
                <a:tc>
                  <a:txBody>
                    <a:bodyPr/>
                    <a:lstStyle/>
                    <a:p>
                      <a:r>
                        <a:rPr lang="en-GB" sz="900" dirty="0" smtClean="0"/>
                        <a:t>Other hand</a:t>
                      </a:r>
                    </a:p>
                  </a:txBody>
                  <a:tcPr marL="65314" marR="65314" marT="32657" marB="32657"/>
                </a:tc>
                <a:tc>
                  <a:txBody>
                    <a:bodyPr/>
                    <a:lstStyle/>
                    <a:p>
                      <a:endParaRPr lang="en-GB" sz="900" dirty="0"/>
                    </a:p>
                  </a:txBody>
                  <a:tcPr marL="65314" marR="65314" marT="32657" marB="32657"/>
                </a:tc>
                <a:tc gridSpan="2">
                  <a:txBody>
                    <a:bodyPr/>
                    <a:lstStyle/>
                    <a:p>
                      <a:endParaRPr lang="en-GB" sz="900" dirty="0"/>
                    </a:p>
                  </a:txBody>
                  <a:tcPr marL="65314" marR="65314" marT="32657" marB="32657"/>
                </a:tc>
                <a:tc hMerge="1">
                  <a:txBody>
                    <a:bodyPr/>
                    <a:lstStyle/>
                    <a:p>
                      <a:endParaRPr lang="en-GB"/>
                    </a:p>
                  </a:txBody>
                  <a:tcPr/>
                </a:tc>
                <a:tc>
                  <a:txBody>
                    <a:bodyPr/>
                    <a:lstStyle/>
                    <a:p>
                      <a:endParaRPr lang="en-GB" sz="900"/>
                    </a:p>
                  </a:txBody>
                  <a:tcPr marL="65314" marR="65314" marT="32657" marB="32657"/>
                </a:tc>
                <a:extLst>
                  <a:ext uri="{0D108BD9-81ED-4DB2-BD59-A6C34878D82A}">
                    <a16:rowId xmlns:a16="http://schemas.microsoft.com/office/drawing/2014/main" xmlns="" val="10003"/>
                  </a:ext>
                </a:extLst>
              </a:tr>
              <a:tr h="1170259">
                <a:tc>
                  <a:txBody>
                    <a:bodyPr/>
                    <a:lstStyle/>
                    <a:p>
                      <a:r>
                        <a:rPr lang="en-GB" sz="900" dirty="0" smtClean="0"/>
                        <a:t>Bonus</a:t>
                      </a:r>
                      <a:r>
                        <a:rPr lang="en-GB" sz="900" baseline="0" dirty="0" smtClean="0"/>
                        <a:t> third hand</a:t>
                      </a:r>
                      <a:endParaRPr lang="en-GB" sz="900" dirty="0" smtClean="0"/>
                    </a:p>
                    <a:p>
                      <a:endParaRPr lang="en-GB" sz="900" dirty="0"/>
                    </a:p>
                  </a:txBody>
                  <a:tcPr marL="65314" marR="65314" marT="32657" marB="32657"/>
                </a:tc>
                <a:tc>
                  <a:txBody>
                    <a:bodyPr/>
                    <a:lstStyle/>
                    <a:p>
                      <a:endParaRPr lang="en-GB" sz="900" dirty="0"/>
                    </a:p>
                  </a:txBody>
                  <a:tcPr marL="65314" marR="65314" marT="32657" marB="32657"/>
                </a:tc>
                <a:tc gridSpan="2">
                  <a:txBody>
                    <a:bodyPr/>
                    <a:lstStyle/>
                    <a:p>
                      <a:endParaRPr lang="en-GB" sz="900" dirty="0"/>
                    </a:p>
                  </a:txBody>
                  <a:tcPr marL="65314" marR="65314" marT="32657" marB="32657"/>
                </a:tc>
                <a:tc hMerge="1">
                  <a:txBody>
                    <a:bodyPr/>
                    <a:lstStyle/>
                    <a:p>
                      <a:endParaRPr lang="en-GB"/>
                    </a:p>
                  </a:txBody>
                  <a:tcPr/>
                </a:tc>
                <a:tc>
                  <a:txBody>
                    <a:bodyPr/>
                    <a:lstStyle/>
                    <a:p>
                      <a:endParaRPr lang="en-GB" sz="900"/>
                    </a:p>
                  </a:txBody>
                  <a:tcPr marL="65314" marR="65314" marT="32657" marB="32657"/>
                </a:tc>
                <a:extLst>
                  <a:ext uri="{0D108BD9-81ED-4DB2-BD59-A6C34878D82A}">
                    <a16:rowId xmlns:a16="http://schemas.microsoft.com/office/drawing/2014/main" xmlns="" val="10004"/>
                  </a:ext>
                </a:extLst>
              </a:tr>
              <a:tr h="1447800">
                <a:tc>
                  <a:txBody>
                    <a:bodyPr/>
                    <a:lstStyle/>
                    <a:p>
                      <a:r>
                        <a:rPr lang="en-GB" sz="900" dirty="0" smtClean="0"/>
                        <a:t>Conclusion:</a:t>
                      </a:r>
                      <a:r>
                        <a:rPr lang="en-GB" sz="900" baseline="0" dirty="0" smtClean="0"/>
                        <a:t> restate judgment </a:t>
                      </a:r>
                      <a:endParaRPr lang="en-GB" sz="900" dirty="0"/>
                    </a:p>
                  </a:txBody>
                  <a:tcPr marL="65314" marR="65314" marT="32657" marB="32657"/>
                </a:tc>
                <a:tc gridSpan="2">
                  <a:txBody>
                    <a:bodyPr/>
                    <a:lstStyle/>
                    <a:p>
                      <a:r>
                        <a:rPr lang="en-GB" sz="900" dirty="0" smtClean="0"/>
                        <a:t>Explain why</a:t>
                      </a:r>
                      <a:r>
                        <a:rPr lang="en-GB" sz="900" baseline="0" dirty="0" smtClean="0"/>
                        <a:t> your chosen factor/issue is the most significant. </a:t>
                      </a:r>
                      <a:endParaRPr lang="en-GB" sz="900" dirty="0"/>
                    </a:p>
                  </a:txBody>
                  <a:tcPr marL="65314" marR="65314" marT="32657" marB="32657"/>
                </a:tc>
                <a:tc hMerge="1">
                  <a:txBody>
                    <a:bodyPr/>
                    <a:lstStyle/>
                    <a:p>
                      <a:endParaRPr lang="en-GB" sz="1200" dirty="0"/>
                    </a:p>
                  </a:txBody>
                  <a:tcPr/>
                </a:tc>
                <a:tc gridSpan="2">
                  <a:txBody>
                    <a:bodyPr/>
                    <a:lstStyle/>
                    <a:p>
                      <a:r>
                        <a:rPr lang="en-GB" sz="900" dirty="0" smtClean="0"/>
                        <a:t>Final sentence:</a:t>
                      </a:r>
                      <a:r>
                        <a:rPr lang="en-GB" sz="900" baseline="0" dirty="0" smtClean="0"/>
                        <a:t> Therefore, it is clear that…</a:t>
                      </a:r>
                      <a:endParaRPr lang="en-GB" sz="900" dirty="0"/>
                    </a:p>
                  </a:txBody>
                  <a:tcPr marL="65314" marR="65314" marT="32657" marB="32657">
                    <a:lnT w="38100" cap="flat" cmpd="sng" algn="ctr">
                      <a:solidFill>
                        <a:schemeClr val="tx1"/>
                      </a:solidFill>
                      <a:prstDash val="solid"/>
                      <a:round/>
                      <a:headEnd type="none" w="med" len="med"/>
                      <a:tailEnd type="none" w="med" len="med"/>
                    </a:lnT>
                  </a:tcPr>
                </a:tc>
                <a:tc hMerge="1">
                  <a:txBody>
                    <a:bodyPr/>
                    <a:lstStyle/>
                    <a:p>
                      <a:endParaRPr lang="en-GB" sz="1200" dirty="0"/>
                    </a:p>
                  </a:txBody>
                  <a:tcPr/>
                </a:tc>
                <a:extLst>
                  <a:ext uri="{0D108BD9-81ED-4DB2-BD59-A6C34878D82A}">
                    <a16:rowId xmlns:a16="http://schemas.microsoft.com/office/drawing/2014/main" xmlns="" val="10005"/>
                  </a:ext>
                </a:extLst>
              </a:tr>
            </a:tbl>
          </a:graphicData>
        </a:graphic>
      </p:graphicFrame>
    </p:spTree>
    <p:extLst>
      <p:ext uri="{BB962C8B-B14F-4D97-AF65-F5344CB8AC3E}">
        <p14:creationId xmlns="" xmlns:p14="http://schemas.microsoft.com/office/powerpoint/2010/main" val="283704962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https://i.ytimg.com/vi/j3cfJ_RCiRk/maxresdefault.jpg"/>
          <p:cNvPicPr>
            <a:picLocks noChangeAspect="1" noChangeArrowheads="1"/>
          </p:cNvPicPr>
          <p:nvPr/>
        </p:nvPicPr>
        <p:blipFill rotWithShape="1">
          <a:blip r:embed="rId2" cstate="print">
            <a:extLst>
              <a:ext uri="{28A0092B-C50C-407E-A947-70E740481C1C}">
                <a14:useLocalDpi xmlns="" xmlns:a14="http://schemas.microsoft.com/office/drawing/2010/main" val="0"/>
              </a:ext>
            </a:extLst>
          </a:blip>
          <a:srcRect l="840" t="17439" r="25225" b="16351"/>
          <a:stretch/>
        </p:blipFill>
        <p:spPr bwMode="auto">
          <a:xfrm>
            <a:off x="228600" y="136252"/>
            <a:ext cx="8672052" cy="4370439"/>
          </a:xfrm>
          <a:prstGeom prst="rect">
            <a:avLst/>
          </a:prstGeom>
          <a:noFill/>
          <a:extLst>
            <a:ext uri="{909E8E84-426E-40DD-AFC4-6F175D3DCCD1}">
              <a14:hiddenFill xmlns="" xmlns:a14="http://schemas.microsoft.com/office/drawing/2010/main">
                <a:solidFill>
                  <a:srgbClr val="FFFFFF"/>
                </a:solidFill>
              </a14:hiddenFill>
            </a:ext>
          </a:extLst>
        </p:spPr>
      </p:pic>
      <p:graphicFrame>
        <p:nvGraphicFramePr>
          <p:cNvPr id="4" name="Table 3"/>
          <p:cNvGraphicFramePr>
            <a:graphicFrameLocks noGrp="1"/>
          </p:cNvGraphicFramePr>
          <p:nvPr>
            <p:extLst>
              <p:ext uri="{D42A27DB-BD31-4B8C-83A1-F6EECF244321}">
                <p14:modId xmlns="" xmlns:p14="http://schemas.microsoft.com/office/powerpoint/2010/main" val="3661817106"/>
              </p:ext>
            </p:extLst>
          </p:nvPr>
        </p:nvGraphicFramePr>
        <p:xfrm>
          <a:off x="730050" y="420165"/>
          <a:ext cx="1828796" cy="3740355"/>
        </p:xfrm>
        <a:graphic>
          <a:graphicData uri="http://schemas.openxmlformats.org/drawingml/2006/table">
            <a:tbl>
              <a:tblPr firstRow="1" bandRow="1">
                <a:tableStyleId>{9D7B26C5-4107-4FEC-AEDC-1716B250A1EF}</a:tableStyleId>
              </a:tblPr>
              <a:tblGrid>
                <a:gridCol w="636606">
                  <a:extLst>
                    <a:ext uri="{9D8B030D-6E8A-4147-A177-3AD203B41FA5}">
                      <a16:colId xmlns:a16="http://schemas.microsoft.com/office/drawing/2014/main" xmlns="" val="2169041061"/>
                    </a:ext>
                  </a:extLst>
                </a:gridCol>
                <a:gridCol w="1192190">
                  <a:extLst>
                    <a:ext uri="{9D8B030D-6E8A-4147-A177-3AD203B41FA5}">
                      <a16:colId xmlns:a16="http://schemas.microsoft.com/office/drawing/2014/main" xmlns="" val="432144839"/>
                    </a:ext>
                  </a:extLst>
                </a:gridCol>
              </a:tblGrid>
              <a:tr h="210374">
                <a:tc>
                  <a:txBody>
                    <a:bodyPr/>
                    <a:lstStyle/>
                    <a:p>
                      <a:r>
                        <a:rPr lang="en-GB" sz="700" dirty="0" smtClean="0"/>
                        <a:t>Judgement:</a:t>
                      </a:r>
                      <a:endParaRPr lang="en-GB" sz="700" dirty="0"/>
                    </a:p>
                  </a:txBody>
                  <a:tcPr>
                    <a:solidFill>
                      <a:schemeClr val="bg1"/>
                    </a:solidFill>
                  </a:tcPr>
                </a:tc>
                <a:tc>
                  <a:txBody>
                    <a:bodyPr/>
                    <a:lstStyle/>
                    <a:p>
                      <a:pPr marL="0" indent="0">
                        <a:buFont typeface="Arial" panose="020B0604020202020204" pitchFamily="34" charset="0"/>
                        <a:buNone/>
                      </a:pPr>
                      <a:endParaRPr lang="en-GB" sz="900" dirty="0"/>
                    </a:p>
                  </a:txBody>
                  <a:tcPr>
                    <a:solidFill>
                      <a:schemeClr val="bg1"/>
                    </a:solidFill>
                  </a:tcPr>
                </a:tc>
                <a:extLst>
                  <a:ext uri="{0D108BD9-81ED-4DB2-BD59-A6C34878D82A}">
                    <a16:rowId xmlns:a16="http://schemas.microsoft.com/office/drawing/2014/main" xmlns="" val="735460331"/>
                  </a:ext>
                </a:extLst>
              </a:tr>
              <a:tr h="1093945">
                <a:tc>
                  <a:txBody>
                    <a:bodyPr/>
                    <a:lstStyle/>
                    <a:p>
                      <a:r>
                        <a:rPr lang="en-GB" sz="1200" dirty="0" smtClean="0"/>
                        <a:t>P1:</a:t>
                      </a:r>
                      <a:endParaRPr lang="en-GB" sz="1200" dirty="0"/>
                    </a:p>
                  </a:txBody>
                  <a:tcPr>
                    <a:solidFill>
                      <a:schemeClr val="bg1"/>
                    </a:solidFill>
                  </a:tcPr>
                </a:tc>
                <a:tc>
                  <a:txBody>
                    <a:bodyPr/>
                    <a:lstStyle/>
                    <a:p>
                      <a:r>
                        <a:rPr lang="en-GB" sz="900" dirty="0" smtClean="0"/>
                        <a:t>Key</a:t>
                      </a:r>
                      <a:r>
                        <a:rPr lang="en-GB" sz="900" baseline="0" dirty="0" smtClean="0"/>
                        <a:t> Evidence:</a:t>
                      </a:r>
                    </a:p>
                    <a:p>
                      <a:pPr marL="171450" indent="-171450">
                        <a:buFont typeface="Arial" panose="020B0604020202020204" pitchFamily="34" charset="0"/>
                        <a:buChar char="•"/>
                      </a:pPr>
                      <a:r>
                        <a:rPr lang="en-GB" sz="900" baseline="0" dirty="0" smtClean="0"/>
                        <a:t>  </a:t>
                      </a:r>
                    </a:p>
                    <a:p>
                      <a:pPr marL="171450" indent="-171450">
                        <a:buFont typeface="Arial" panose="020B0604020202020204" pitchFamily="34" charset="0"/>
                        <a:buChar char="•"/>
                      </a:pPr>
                      <a:endParaRPr lang="en-GB" sz="900" baseline="0" dirty="0" smtClean="0"/>
                    </a:p>
                    <a:p>
                      <a:pPr marL="171450" indent="-171450">
                        <a:buFont typeface="Arial" panose="020B0604020202020204" pitchFamily="34" charset="0"/>
                        <a:buChar char="•"/>
                      </a:pPr>
                      <a:endParaRPr lang="en-GB" sz="900" baseline="0" dirty="0" smtClean="0"/>
                    </a:p>
                    <a:p>
                      <a:pPr marL="171450" indent="-171450">
                        <a:buFont typeface="Arial" panose="020B0604020202020204" pitchFamily="34" charset="0"/>
                        <a:buChar char="•"/>
                      </a:pPr>
                      <a:r>
                        <a:rPr lang="en-GB" sz="900" baseline="0" dirty="0" smtClean="0"/>
                        <a:t> </a:t>
                      </a:r>
                    </a:p>
                    <a:p>
                      <a:pPr marL="0" indent="0">
                        <a:buFont typeface="Arial" panose="020B0604020202020204" pitchFamily="34" charset="0"/>
                        <a:buNone/>
                      </a:pPr>
                      <a:r>
                        <a:rPr lang="en-GB" sz="900" baseline="0" dirty="0" smtClean="0"/>
                        <a:t> </a:t>
                      </a:r>
                    </a:p>
                    <a:p>
                      <a:pPr marL="0" indent="0">
                        <a:buFont typeface="Arial" panose="020B0604020202020204" pitchFamily="34" charset="0"/>
                        <a:buNone/>
                      </a:pPr>
                      <a:endParaRPr lang="en-GB" sz="900" baseline="0" dirty="0" smtClean="0"/>
                    </a:p>
                    <a:p>
                      <a:pPr marL="171450" indent="-171450">
                        <a:buFont typeface="Arial" panose="020B0604020202020204" pitchFamily="34" charset="0"/>
                        <a:buChar char="•"/>
                      </a:pPr>
                      <a:r>
                        <a:rPr lang="en-GB" sz="900" baseline="0" dirty="0" smtClean="0"/>
                        <a:t> </a:t>
                      </a:r>
                      <a:endParaRPr lang="en-GB" sz="900" dirty="0"/>
                    </a:p>
                  </a:txBody>
                  <a:tcPr>
                    <a:solidFill>
                      <a:schemeClr val="bg1"/>
                    </a:solidFill>
                  </a:tcPr>
                </a:tc>
                <a:extLst>
                  <a:ext uri="{0D108BD9-81ED-4DB2-BD59-A6C34878D82A}">
                    <a16:rowId xmlns:a16="http://schemas.microsoft.com/office/drawing/2014/main" xmlns="" val="1026931121"/>
                  </a:ext>
                </a:extLst>
              </a:tr>
              <a:tr h="1134315">
                <a:tc>
                  <a:txBody>
                    <a:bodyPr/>
                    <a:lstStyle/>
                    <a:p>
                      <a:r>
                        <a:rPr lang="en-GB" sz="1200" dirty="0" smtClean="0"/>
                        <a:t>P2:</a:t>
                      </a:r>
                      <a:endParaRPr lang="en-GB" sz="1200" dirty="0"/>
                    </a:p>
                  </a:txBody>
                  <a:tcPr>
                    <a:solidFill>
                      <a:schemeClr val="bg1">
                        <a:lumMod val="85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900" u="none" strike="noStrike" kern="1200" cap="none" spc="0" normalizeH="0" baseline="0" noProof="0" dirty="0" smtClean="0">
                          <a:ln>
                            <a:noFill/>
                          </a:ln>
                          <a:effectLst/>
                          <a:uLnTx/>
                          <a:uFillTx/>
                        </a:rPr>
                        <a:t>Key Evidence:</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900" u="none" strike="noStrike" kern="1200" cap="none" spc="0" normalizeH="0" baseline="0" noProof="0" dirty="0" smtClean="0">
                          <a:ln>
                            <a:noFill/>
                          </a:ln>
                          <a:effectLst/>
                          <a:uLnTx/>
                          <a:uFillTx/>
                        </a:rPr>
                        <a:t>  </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900" u="none" strike="noStrike" kern="1200" cap="none" spc="0" normalizeH="0" baseline="0" noProof="0" dirty="0" smtClean="0">
                        <a:ln>
                          <a:noFill/>
                        </a:ln>
                        <a:effectLst/>
                        <a:uLnTx/>
                        <a:uFillTx/>
                      </a:endParaRP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900" u="none" strike="noStrike" kern="1200" cap="none" spc="0" normalizeH="0" baseline="0" noProof="0" dirty="0" smtClean="0">
                        <a:ln>
                          <a:noFill/>
                        </a:ln>
                        <a:effectLst/>
                        <a:uLnTx/>
                        <a:uFillTx/>
                      </a:endParaRP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900" u="none" strike="noStrike" kern="1200" cap="none" spc="0" normalizeH="0" baseline="0" noProof="0" dirty="0" smtClean="0">
                          <a:ln>
                            <a:noFill/>
                          </a:ln>
                          <a:effectLst/>
                          <a:uLnTx/>
                          <a:uFillTx/>
                        </a:rPr>
                        <a:t> </a:t>
                      </a:r>
                    </a:p>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900" u="none" strike="noStrike" kern="1200" cap="none" spc="0" normalizeH="0" baseline="0" noProof="0" dirty="0" smtClean="0">
                          <a:ln>
                            <a:noFill/>
                          </a:ln>
                          <a:effectLst/>
                          <a:uLnTx/>
                          <a:uFillTx/>
                        </a:rPr>
                        <a:t> </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900" u="none" strike="noStrike" kern="1200" cap="none" spc="0" normalizeH="0" baseline="0" noProof="0" dirty="0" smtClean="0">
                          <a:ln>
                            <a:noFill/>
                          </a:ln>
                          <a:effectLst/>
                          <a:uLnTx/>
                          <a:uFillTx/>
                        </a:rPr>
                        <a:t> </a:t>
                      </a:r>
                    </a:p>
                  </a:txBody>
                  <a:tcPr>
                    <a:solidFill>
                      <a:schemeClr val="bg1">
                        <a:lumMod val="85000"/>
                      </a:schemeClr>
                    </a:solidFill>
                  </a:tcPr>
                </a:tc>
                <a:extLst>
                  <a:ext uri="{0D108BD9-81ED-4DB2-BD59-A6C34878D82A}">
                    <a16:rowId xmlns:a16="http://schemas.microsoft.com/office/drawing/2014/main" xmlns="" val="1282736660"/>
                  </a:ext>
                </a:extLst>
              </a:tr>
              <a:tr h="1093945">
                <a:tc>
                  <a:txBody>
                    <a:bodyPr/>
                    <a:lstStyle/>
                    <a:p>
                      <a:r>
                        <a:rPr lang="en-GB" sz="1200" dirty="0" smtClean="0"/>
                        <a:t>P3:</a:t>
                      </a:r>
                      <a:endParaRPr lang="en-GB" sz="1200" dirty="0"/>
                    </a:p>
                  </a:txBody>
                  <a:tcPr>
                    <a:solidFill>
                      <a:schemeClr val="bg1"/>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900" u="none" strike="noStrike" kern="1200" cap="none" spc="0" normalizeH="0" baseline="0" noProof="0" dirty="0" smtClean="0">
                          <a:ln>
                            <a:noFill/>
                          </a:ln>
                          <a:effectLst/>
                          <a:uLnTx/>
                          <a:uFillTx/>
                        </a:rPr>
                        <a:t>Key Evidence:</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900" u="none" strike="noStrike" kern="1200" cap="none" spc="0" normalizeH="0" baseline="0" noProof="0" dirty="0" smtClean="0">
                          <a:ln>
                            <a:noFill/>
                          </a:ln>
                          <a:effectLst/>
                          <a:uLnTx/>
                          <a:uFillTx/>
                        </a:rPr>
                        <a:t>  </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900" u="none" strike="noStrike" kern="1200" cap="none" spc="0" normalizeH="0" baseline="0" noProof="0" dirty="0" smtClean="0">
                        <a:ln>
                          <a:noFill/>
                        </a:ln>
                        <a:effectLst/>
                        <a:uLnTx/>
                        <a:uFillTx/>
                      </a:endParaRP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900" u="none" strike="noStrike" kern="1200" cap="none" spc="0" normalizeH="0" baseline="0" noProof="0" dirty="0" smtClean="0">
                        <a:ln>
                          <a:noFill/>
                        </a:ln>
                        <a:effectLst/>
                        <a:uLnTx/>
                        <a:uFillTx/>
                      </a:endParaRP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900" u="none" strike="noStrike" kern="1200" cap="none" spc="0" normalizeH="0" baseline="0" noProof="0" dirty="0" smtClean="0">
                          <a:ln>
                            <a:noFill/>
                          </a:ln>
                          <a:effectLst/>
                          <a:uLnTx/>
                          <a:uFillTx/>
                        </a:rPr>
                        <a:t> </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900" u="none" strike="noStrike" kern="1200" cap="none" spc="0" normalizeH="0" baseline="0" noProof="0" dirty="0" smtClean="0">
                        <a:ln>
                          <a:noFill/>
                        </a:ln>
                        <a:effectLst/>
                        <a:uLnTx/>
                        <a:uFillTx/>
                      </a:endParaRPr>
                    </a:p>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900" u="none" strike="noStrike" kern="1200" cap="none" spc="0" normalizeH="0" baseline="0" noProof="0" dirty="0" smtClean="0">
                          <a:ln>
                            <a:noFill/>
                          </a:ln>
                          <a:effectLst/>
                          <a:uLnTx/>
                          <a:uFillTx/>
                        </a:rPr>
                        <a:t> </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900" u="none" strike="noStrike" kern="1200" cap="none" spc="0" normalizeH="0" baseline="0" noProof="0" dirty="0" smtClean="0">
                          <a:ln>
                            <a:noFill/>
                          </a:ln>
                          <a:effectLst/>
                          <a:uLnTx/>
                          <a:uFillTx/>
                        </a:rPr>
                        <a:t> </a:t>
                      </a:r>
                      <a:endParaRPr kumimoji="0" lang="en-GB" sz="900" b="0" i="0" u="none" strike="noStrike" kern="1200" cap="none" spc="0" normalizeH="0" baseline="0" noProof="0" dirty="0" smtClean="0">
                        <a:ln>
                          <a:noFill/>
                        </a:ln>
                        <a:solidFill>
                          <a:prstClr val="black"/>
                        </a:solidFill>
                        <a:effectLst/>
                        <a:uLnTx/>
                        <a:uFillTx/>
                        <a:latin typeface="+mn-lt"/>
                        <a:ea typeface="+mn-ea"/>
                        <a:cs typeface="+mn-cs"/>
                      </a:endParaRPr>
                    </a:p>
                  </a:txBody>
                  <a:tcPr>
                    <a:solidFill>
                      <a:schemeClr val="bg1"/>
                    </a:solidFill>
                  </a:tcPr>
                </a:tc>
                <a:extLst>
                  <a:ext uri="{0D108BD9-81ED-4DB2-BD59-A6C34878D82A}">
                    <a16:rowId xmlns:a16="http://schemas.microsoft.com/office/drawing/2014/main" xmlns="" val="2605479765"/>
                  </a:ext>
                </a:extLst>
              </a:tr>
            </a:tbl>
          </a:graphicData>
        </a:graphic>
      </p:graphicFrame>
      <p:sp>
        <p:nvSpPr>
          <p:cNvPr id="3" name="TextBox 2"/>
          <p:cNvSpPr txBox="1"/>
          <p:nvPr/>
        </p:nvSpPr>
        <p:spPr>
          <a:xfrm>
            <a:off x="45474" y="4724400"/>
            <a:ext cx="9022326" cy="1938992"/>
          </a:xfrm>
          <a:prstGeom prst="rect">
            <a:avLst/>
          </a:prstGeom>
          <a:noFill/>
        </p:spPr>
        <p:txBody>
          <a:bodyPr wrap="square" rtlCol="0">
            <a:spAutoFit/>
          </a:bodyPr>
          <a:lstStyle/>
          <a:p>
            <a:r>
              <a:rPr lang="en-GB" sz="2400" dirty="0" smtClean="0"/>
              <a:t>Get suggested structures from different students – </a:t>
            </a:r>
            <a:r>
              <a:rPr lang="en-GB" sz="2400" dirty="0" smtClean="0">
                <a:solidFill>
                  <a:schemeClr val="tx2"/>
                </a:solidFill>
              </a:rPr>
              <a:t>use this as assessment info-  how well do they understand the topic and question?</a:t>
            </a:r>
          </a:p>
          <a:p>
            <a:r>
              <a:rPr lang="en-GB" sz="2400" dirty="0" smtClean="0"/>
              <a:t>Then explore:</a:t>
            </a:r>
          </a:p>
          <a:p>
            <a:r>
              <a:rPr lang="en-GB" sz="2400" dirty="0" smtClean="0"/>
              <a:t>Which structure best answers the question?</a:t>
            </a:r>
          </a:p>
          <a:p>
            <a:r>
              <a:rPr lang="en-GB" sz="2400" dirty="0" smtClean="0"/>
              <a:t>Which is the best evidence to support each paragraph in the structure?</a:t>
            </a:r>
            <a:endParaRPr lang="en-GB" sz="2400" dirty="0"/>
          </a:p>
        </p:txBody>
      </p:sp>
      <p:graphicFrame>
        <p:nvGraphicFramePr>
          <p:cNvPr id="7" name="Table 6"/>
          <p:cNvGraphicFramePr>
            <a:graphicFrameLocks noGrp="1"/>
          </p:cNvGraphicFramePr>
          <p:nvPr>
            <p:extLst>
              <p:ext uri="{D42A27DB-BD31-4B8C-83A1-F6EECF244321}">
                <p14:modId xmlns="" xmlns:p14="http://schemas.microsoft.com/office/powerpoint/2010/main" val="711959232"/>
              </p:ext>
            </p:extLst>
          </p:nvPr>
        </p:nvGraphicFramePr>
        <p:xfrm>
          <a:off x="3642239" y="401115"/>
          <a:ext cx="1828796" cy="3740355"/>
        </p:xfrm>
        <a:graphic>
          <a:graphicData uri="http://schemas.openxmlformats.org/drawingml/2006/table">
            <a:tbl>
              <a:tblPr firstRow="1" bandRow="1">
                <a:tableStyleId>{9D7B26C5-4107-4FEC-AEDC-1716B250A1EF}</a:tableStyleId>
              </a:tblPr>
              <a:tblGrid>
                <a:gridCol w="636606">
                  <a:extLst>
                    <a:ext uri="{9D8B030D-6E8A-4147-A177-3AD203B41FA5}">
                      <a16:colId xmlns:a16="http://schemas.microsoft.com/office/drawing/2014/main" xmlns="" val="2169041061"/>
                    </a:ext>
                  </a:extLst>
                </a:gridCol>
                <a:gridCol w="1192190">
                  <a:extLst>
                    <a:ext uri="{9D8B030D-6E8A-4147-A177-3AD203B41FA5}">
                      <a16:colId xmlns:a16="http://schemas.microsoft.com/office/drawing/2014/main" xmlns="" val="432144839"/>
                    </a:ext>
                  </a:extLst>
                </a:gridCol>
              </a:tblGrid>
              <a:tr h="210374">
                <a:tc>
                  <a:txBody>
                    <a:bodyPr/>
                    <a:lstStyle/>
                    <a:p>
                      <a:r>
                        <a:rPr lang="en-GB" sz="700" dirty="0" smtClean="0"/>
                        <a:t>Judgement:</a:t>
                      </a:r>
                      <a:endParaRPr lang="en-GB" sz="700" dirty="0"/>
                    </a:p>
                  </a:txBody>
                  <a:tcPr>
                    <a:solidFill>
                      <a:schemeClr val="bg1"/>
                    </a:solidFill>
                  </a:tcPr>
                </a:tc>
                <a:tc>
                  <a:txBody>
                    <a:bodyPr/>
                    <a:lstStyle/>
                    <a:p>
                      <a:pPr marL="0" indent="0">
                        <a:buFont typeface="Arial" panose="020B0604020202020204" pitchFamily="34" charset="0"/>
                        <a:buNone/>
                      </a:pPr>
                      <a:endParaRPr lang="en-GB" sz="900" dirty="0"/>
                    </a:p>
                  </a:txBody>
                  <a:tcPr>
                    <a:solidFill>
                      <a:schemeClr val="bg1"/>
                    </a:solidFill>
                  </a:tcPr>
                </a:tc>
                <a:extLst>
                  <a:ext uri="{0D108BD9-81ED-4DB2-BD59-A6C34878D82A}">
                    <a16:rowId xmlns:a16="http://schemas.microsoft.com/office/drawing/2014/main" xmlns="" val="735460331"/>
                  </a:ext>
                </a:extLst>
              </a:tr>
              <a:tr h="1093945">
                <a:tc>
                  <a:txBody>
                    <a:bodyPr/>
                    <a:lstStyle/>
                    <a:p>
                      <a:r>
                        <a:rPr lang="en-GB" sz="1200" dirty="0" smtClean="0"/>
                        <a:t>P1:</a:t>
                      </a:r>
                      <a:endParaRPr lang="en-GB" sz="1200" dirty="0"/>
                    </a:p>
                  </a:txBody>
                  <a:tcPr>
                    <a:solidFill>
                      <a:schemeClr val="bg1"/>
                    </a:solidFill>
                  </a:tcPr>
                </a:tc>
                <a:tc>
                  <a:txBody>
                    <a:bodyPr/>
                    <a:lstStyle/>
                    <a:p>
                      <a:r>
                        <a:rPr lang="en-GB" sz="900" dirty="0" smtClean="0"/>
                        <a:t>Key</a:t>
                      </a:r>
                      <a:r>
                        <a:rPr lang="en-GB" sz="900" baseline="0" dirty="0" smtClean="0"/>
                        <a:t> Evidence:</a:t>
                      </a:r>
                    </a:p>
                    <a:p>
                      <a:pPr marL="171450" indent="-171450">
                        <a:buFont typeface="Arial" panose="020B0604020202020204" pitchFamily="34" charset="0"/>
                        <a:buChar char="•"/>
                      </a:pPr>
                      <a:r>
                        <a:rPr lang="en-GB" sz="900" baseline="0" dirty="0" smtClean="0"/>
                        <a:t>  </a:t>
                      </a:r>
                    </a:p>
                    <a:p>
                      <a:pPr marL="171450" indent="-171450">
                        <a:buFont typeface="Arial" panose="020B0604020202020204" pitchFamily="34" charset="0"/>
                        <a:buChar char="•"/>
                      </a:pPr>
                      <a:endParaRPr lang="en-GB" sz="900" baseline="0" dirty="0" smtClean="0"/>
                    </a:p>
                    <a:p>
                      <a:pPr marL="171450" indent="-171450">
                        <a:buFont typeface="Arial" panose="020B0604020202020204" pitchFamily="34" charset="0"/>
                        <a:buChar char="•"/>
                      </a:pPr>
                      <a:endParaRPr lang="en-GB" sz="900" baseline="0" dirty="0" smtClean="0"/>
                    </a:p>
                    <a:p>
                      <a:pPr marL="171450" indent="-171450">
                        <a:buFont typeface="Arial" panose="020B0604020202020204" pitchFamily="34" charset="0"/>
                        <a:buChar char="•"/>
                      </a:pPr>
                      <a:r>
                        <a:rPr lang="en-GB" sz="900" baseline="0" dirty="0" smtClean="0"/>
                        <a:t> </a:t>
                      </a:r>
                    </a:p>
                    <a:p>
                      <a:pPr marL="0" indent="0">
                        <a:buFont typeface="Arial" panose="020B0604020202020204" pitchFamily="34" charset="0"/>
                        <a:buNone/>
                      </a:pPr>
                      <a:r>
                        <a:rPr lang="en-GB" sz="900" baseline="0" dirty="0" smtClean="0"/>
                        <a:t> </a:t>
                      </a:r>
                    </a:p>
                    <a:p>
                      <a:pPr marL="0" indent="0">
                        <a:buFont typeface="Arial" panose="020B0604020202020204" pitchFamily="34" charset="0"/>
                        <a:buNone/>
                      </a:pPr>
                      <a:endParaRPr lang="en-GB" sz="900" baseline="0" dirty="0" smtClean="0"/>
                    </a:p>
                    <a:p>
                      <a:pPr marL="171450" indent="-171450">
                        <a:buFont typeface="Arial" panose="020B0604020202020204" pitchFamily="34" charset="0"/>
                        <a:buChar char="•"/>
                      </a:pPr>
                      <a:r>
                        <a:rPr lang="en-GB" sz="900" baseline="0" dirty="0" smtClean="0"/>
                        <a:t> </a:t>
                      </a:r>
                      <a:endParaRPr lang="en-GB" sz="900" dirty="0"/>
                    </a:p>
                  </a:txBody>
                  <a:tcPr>
                    <a:solidFill>
                      <a:schemeClr val="bg1"/>
                    </a:solidFill>
                  </a:tcPr>
                </a:tc>
                <a:extLst>
                  <a:ext uri="{0D108BD9-81ED-4DB2-BD59-A6C34878D82A}">
                    <a16:rowId xmlns:a16="http://schemas.microsoft.com/office/drawing/2014/main" xmlns="" val="1026931121"/>
                  </a:ext>
                </a:extLst>
              </a:tr>
              <a:tr h="1134315">
                <a:tc>
                  <a:txBody>
                    <a:bodyPr/>
                    <a:lstStyle/>
                    <a:p>
                      <a:r>
                        <a:rPr lang="en-GB" sz="1200" dirty="0" smtClean="0"/>
                        <a:t>P2:</a:t>
                      </a:r>
                      <a:endParaRPr lang="en-GB" sz="1200" dirty="0"/>
                    </a:p>
                  </a:txBody>
                  <a:tcPr>
                    <a:solidFill>
                      <a:schemeClr val="bg1">
                        <a:lumMod val="85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900" u="none" strike="noStrike" kern="1200" cap="none" spc="0" normalizeH="0" baseline="0" noProof="0" dirty="0" smtClean="0">
                          <a:ln>
                            <a:noFill/>
                          </a:ln>
                          <a:effectLst/>
                          <a:uLnTx/>
                          <a:uFillTx/>
                        </a:rPr>
                        <a:t>Key Evidence:</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900" u="none" strike="noStrike" kern="1200" cap="none" spc="0" normalizeH="0" baseline="0" noProof="0" dirty="0" smtClean="0">
                          <a:ln>
                            <a:noFill/>
                          </a:ln>
                          <a:effectLst/>
                          <a:uLnTx/>
                          <a:uFillTx/>
                        </a:rPr>
                        <a:t>  </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900" u="none" strike="noStrike" kern="1200" cap="none" spc="0" normalizeH="0" baseline="0" noProof="0" dirty="0" smtClean="0">
                        <a:ln>
                          <a:noFill/>
                        </a:ln>
                        <a:effectLst/>
                        <a:uLnTx/>
                        <a:uFillTx/>
                      </a:endParaRP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900" u="none" strike="noStrike" kern="1200" cap="none" spc="0" normalizeH="0" baseline="0" noProof="0" dirty="0" smtClean="0">
                        <a:ln>
                          <a:noFill/>
                        </a:ln>
                        <a:effectLst/>
                        <a:uLnTx/>
                        <a:uFillTx/>
                      </a:endParaRP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900" u="none" strike="noStrike" kern="1200" cap="none" spc="0" normalizeH="0" baseline="0" noProof="0" dirty="0" smtClean="0">
                          <a:ln>
                            <a:noFill/>
                          </a:ln>
                          <a:effectLst/>
                          <a:uLnTx/>
                          <a:uFillTx/>
                        </a:rPr>
                        <a:t> </a:t>
                      </a:r>
                    </a:p>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900" u="none" strike="noStrike" kern="1200" cap="none" spc="0" normalizeH="0" baseline="0" noProof="0" dirty="0" smtClean="0">
                          <a:ln>
                            <a:noFill/>
                          </a:ln>
                          <a:effectLst/>
                          <a:uLnTx/>
                          <a:uFillTx/>
                        </a:rPr>
                        <a:t> </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900" u="none" strike="noStrike" kern="1200" cap="none" spc="0" normalizeH="0" baseline="0" noProof="0" dirty="0" smtClean="0">
                          <a:ln>
                            <a:noFill/>
                          </a:ln>
                          <a:effectLst/>
                          <a:uLnTx/>
                          <a:uFillTx/>
                        </a:rPr>
                        <a:t> </a:t>
                      </a:r>
                    </a:p>
                  </a:txBody>
                  <a:tcPr>
                    <a:solidFill>
                      <a:schemeClr val="bg1">
                        <a:lumMod val="85000"/>
                      </a:schemeClr>
                    </a:solidFill>
                  </a:tcPr>
                </a:tc>
                <a:extLst>
                  <a:ext uri="{0D108BD9-81ED-4DB2-BD59-A6C34878D82A}">
                    <a16:rowId xmlns:a16="http://schemas.microsoft.com/office/drawing/2014/main" xmlns="" val="1282736660"/>
                  </a:ext>
                </a:extLst>
              </a:tr>
              <a:tr h="1093945">
                <a:tc>
                  <a:txBody>
                    <a:bodyPr/>
                    <a:lstStyle/>
                    <a:p>
                      <a:r>
                        <a:rPr lang="en-GB" sz="1200" dirty="0" smtClean="0"/>
                        <a:t>P3:</a:t>
                      </a:r>
                      <a:endParaRPr lang="en-GB" sz="1200" dirty="0"/>
                    </a:p>
                  </a:txBody>
                  <a:tcPr>
                    <a:solidFill>
                      <a:schemeClr val="bg1"/>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900" u="none" strike="noStrike" kern="1200" cap="none" spc="0" normalizeH="0" baseline="0" noProof="0" dirty="0" smtClean="0">
                          <a:ln>
                            <a:noFill/>
                          </a:ln>
                          <a:effectLst/>
                          <a:uLnTx/>
                          <a:uFillTx/>
                        </a:rPr>
                        <a:t>Key Evidence:</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900" u="none" strike="noStrike" kern="1200" cap="none" spc="0" normalizeH="0" baseline="0" noProof="0" dirty="0" smtClean="0">
                          <a:ln>
                            <a:noFill/>
                          </a:ln>
                          <a:effectLst/>
                          <a:uLnTx/>
                          <a:uFillTx/>
                        </a:rPr>
                        <a:t>  </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900" u="none" strike="noStrike" kern="1200" cap="none" spc="0" normalizeH="0" baseline="0" noProof="0" dirty="0" smtClean="0">
                        <a:ln>
                          <a:noFill/>
                        </a:ln>
                        <a:effectLst/>
                        <a:uLnTx/>
                        <a:uFillTx/>
                      </a:endParaRP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900" u="none" strike="noStrike" kern="1200" cap="none" spc="0" normalizeH="0" baseline="0" noProof="0" dirty="0" smtClean="0">
                        <a:ln>
                          <a:noFill/>
                        </a:ln>
                        <a:effectLst/>
                        <a:uLnTx/>
                        <a:uFillTx/>
                      </a:endParaRP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900" u="none" strike="noStrike" kern="1200" cap="none" spc="0" normalizeH="0" baseline="0" noProof="0" dirty="0" smtClean="0">
                          <a:ln>
                            <a:noFill/>
                          </a:ln>
                          <a:effectLst/>
                          <a:uLnTx/>
                          <a:uFillTx/>
                        </a:rPr>
                        <a:t> </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900" u="none" strike="noStrike" kern="1200" cap="none" spc="0" normalizeH="0" baseline="0" noProof="0" dirty="0" smtClean="0">
                        <a:ln>
                          <a:noFill/>
                        </a:ln>
                        <a:effectLst/>
                        <a:uLnTx/>
                        <a:uFillTx/>
                      </a:endParaRPr>
                    </a:p>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900" u="none" strike="noStrike" kern="1200" cap="none" spc="0" normalizeH="0" baseline="0" noProof="0" dirty="0" smtClean="0">
                          <a:ln>
                            <a:noFill/>
                          </a:ln>
                          <a:effectLst/>
                          <a:uLnTx/>
                          <a:uFillTx/>
                        </a:rPr>
                        <a:t> </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900" u="none" strike="noStrike" kern="1200" cap="none" spc="0" normalizeH="0" baseline="0" noProof="0" dirty="0" smtClean="0">
                          <a:ln>
                            <a:noFill/>
                          </a:ln>
                          <a:effectLst/>
                          <a:uLnTx/>
                          <a:uFillTx/>
                        </a:rPr>
                        <a:t> </a:t>
                      </a:r>
                      <a:endParaRPr kumimoji="0" lang="en-GB" sz="900" b="0" i="0" u="none" strike="noStrike" kern="1200" cap="none" spc="0" normalizeH="0" baseline="0" noProof="0" dirty="0" smtClean="0">
                        <a:ln>
                          <a:noFill/>
                        </a:ln>
                        <a:solidFill>
                          <a:prstClr val="black"/>
                        </a:solidFill>
                        <a:effectLst/>
                        <a:uLnTx/>
                        <a:uFillTx/>
                        <a:latin typeface="+mn-lt"/>
                        <a:ea typeface="+mn-ea"/>
                        <a:cs typeface="+mn-cs"/>
                      </a:endParaRPr>
                    </a:p>
                  </a:txBody>
                  <a:tcPr>
                    <a:solidFill>
                      <a:schemeClr val="bg1"/>
                    </a:solidFill>
                  </a:tcPr>
                </a:tc>
                <a:extLst>
                  <a:ext uri="{0D108BD9-81ED-4DB2-BD59-A6C34878D82A}">
                    <a16:rowId xmlns:a16="http://schemas.microsoft.com/office/drawing/2014/main" xmlns="" val="2605479765"/>
                  </a:ext>
                </a:extLst>
              </a:tr>
            </a:tbl>
          </a:graphicData>
        </a:graphic>
      </p:graphicFrame>
      <p:graphicFrame>
        <p:nvGraphicFramePr>
          <p:cNvPr id="8" name="Table 7"/>
          <p:cNvGraphicFramePr>
            <a:graphicFrameLocks noGrp="1"/>
          </p:cNvGraphicFramePr>
          <p:nvPr>
            <p:extLst>
              <p:ext uri="{D42A27DB-BD31-4B8C-83A1-F6EECF244321}">
                <p14:modId xmlns="" xmlns:p14="http://schemas.microsoft.com/office/powerpoint/2010/main" val="62188089"/>
              </p:ext>
            </p:extLst>
          </p:nvPr>
        </p:nvGraphicFramePr>
        <p:xfrm>
          <a:off x="6563953" y="420165"/>
          <a:ext cx="1828796" cy="3740355"/>
        </p:xfrm>
        <a:graphic>
          <a:graphicData uri="http://schemas.openxmlformats.org/drawingml/2006/table">
            <a:tbl>
              <a:tblPr firstRow="1" bandRow="1">
                <a:tableStyleId>{9D7B26C5-4107-4FEC-AEDC-1716B250A1EF}</a:tableStyleId>
              </a:tblPr>
              <a:tblGrid>
                <a:gridCol w="636606">
                  <a:extLst>
                    <a:ext uri="{9D8B030D-6E8A-4147-A177-3AD203B41FA5}">
                      <a16:colId xmlns:a16="http://schemas.microsoft.com/office/drawing/2014/main" xmlns="" val="2169041061"/>
                    </a:ext>
                  </a:extLst>
                </a:gridCol>
                <a:gridCol w="1192190">
                  <a:extLst>
                    <a:ext uri="{9D8B030D-6E8A-4147-A177-3AD203B41FA5}">
                      <a16:colId xmlns:a16="http://schemas.microsoft.com/office/drawing/2014/main" xmlns="" val="432144839"/>
                    </a:ext>
                  </a:extLst>
                </a:gridCol>
              </a:tblGrid>
              <a:tr h="210374">
                <a:tc>
                  <a:txBody>
                    <a:bodyPr/>
                    <a:lstStyle/>
                    <a:p>
                      <a:r>
                        <a:rPr lang="en-GB" sz="700" dirty="0" smtClean="0"/>
                        <a:t>Judgement:</a:t>
                      </a:r>
                      <a:endParaRPr lang="en-GB" sz="700" dirty="0"/>
                    </a:p>
                  </a:txBody>
                  <a:tcPr>
                    <a:solidFill>
                      <a:schemeClr val="bg1"/>
                    </a:solidFill>
                  </a:tcPr>
                </a:tc>
                <a:tc>
                  <a:txBody>
                    <a:bodyPr/>
                    <a:lstStyle/>
                    <a:p>
                      <a:pPr marL="0" indent="0">
                        <a:buFont typeface="Arial" panose="020B0604020202020204" pitchFamily="34" charset="0"/>
                        <a:buNone/>
                      </a:pPr>
                      <a:endParaRPr lang="en-GB" sz="900" dirty="0"/>
                    </a:p>
                  </a:txBody>
                  <a:tcPr>
                    <a:solidFill>
                      <a:schemeClr val="bg1"/>
                    </a:solidFill>
                  </a:tcPr>
                </a:tc>
                <a:extLst>
                  <a:ext uri="{0D108BD9-81ED-4DB2-BD59-A6C34878D82A}">
                    <a16:rowId xmlns:a16="http://schemas.microsoft.com/office/drawing/2014/main" xmlns="" val="735460331"/>
                  </a:ext>
                </a:extLst>
              </a:tr>
              <a:tr h="1093945">
                <a:tc>
                  <a:txBody>
                    <a:bodyPr/>
                    <a:lstStyle/>
                    <a:p>
                      <a:r>
                        <a:rPr lang="en-GB" sz="1200" dirty="0" smtClean="0"/>
                        <a:t>P1:</a:t>
                      </a:r>
                      <a:endParaRPr lang="en-GB" sz="1200" dirty="0"/>
                    </a:p>
                  </a:txBody>
                  <a:tcPr>
                    <a:solidFill>
                      <a:schemeClr val="bg1"/>
                    </a:solidFill>
                  </a:tcPr>
                </a:tc>
                <a:tc>
                  <a:txBody>
                    <a:bodyPr/>
                    <a:lstStyle/>
                    <a:p>
                      <a:r>
                        <a:rPr lang="en-GB" sz="900" dirty="0" smtClean="0"/>
                        <a:t>Key</a:t>
                      </a:r>
                      <a:r>
                        <a:rPr lang="en-GB" sz="900" baseline="0" dirty="0" smtClean="0"/>
                        <a:t> Evidence:</a:t>
                      </a:r>
                    </a:p>
                    <a:p>
                      <a:pPr marL="171450" indent="-171450">
                        <a:buFont typeface="Arial" panose="020B0604020202020204" pitchFamily="34" charset="0"/>
                        <a:buChar char="•"/>
                      </a:pPr>
                      <a:r>
                        <a:rPr lang="en-GB" sz="900" baseline="0" dirty="0" smtClean="0"/>
                        <a:t>  </a:t>
                      </a:r>
                    </a:p>
                    <a:p>
                      <a:pPr marL="171450" indent="-171450">
                        <a:buFont typeface="Arial" panose="020B0604020202020204" pitchFamily="34" charset="0"/>
                        <a:buChar char="•"/>
                      </a:pPr>
                      <a:endParaRPr lang="en-GB" sz="900" baseline="0" dirty="0" smtClean="0"/>
                    </a:p>
                    <a:p>
                      <a:pPr marL="171450" indent="-171450">
                        <a:buFont typeface="Arial" panose="020B0604020202020204" pitchFamily="34" charset="0"/>
                        <a:buChar char="•"/>
                      </a:pPr>
                      <a:endParaRPr lang="en-GB" sz="900" baseline="0" dirty="0" smtClean="0"/>
                    </a:p>
                    <a:p>
                      <a:pPr marL="171450" indent="-171450">
                        <a:buFont typeface="Arial" panose="020B0604020202020204" pitchFamily="34" charset="0"/>
                        <a:buChar char="•"/>
                      </a:pPr>
                      <a:r>
                        <a:rPr lang="en-GB" sz="900" baseline="0" dirty="0" smtClean="0"/>
                        <a:t> </a:t>
                      </a:r>
                    </a:p>
                    <a:p>
                      <a:pPr marL="0" indent="0">
                        <a:buFont typeface="Arial" panose="020B0604020202020204" pitchFamily="34" charset="0"/>
                        <a:buNone/>
                      </a:pPr>
                      <a:r>
                        <a:rPr lang="en-GB" sz="900" baseline="0" dirty="0" smtClean="0"/>
                        <a:t> </a:t>
                      </a:r>
                    </a:p>
                    <a:p>
                      <a:pPr marL="0" indent="0">
                        <a:buFont typeface="Arial" panose="020B0604020202020204" pitchFamily="34" charset="0"/>
                        <a:buNone/>
                      </a:pPr>
                      <a:endParaRPr lang="en-GB" sz="900" baseline="0" dirty="0" smtClean="0"/>
                    </a:p>
                    <a:p>
                      <a:pPr marL="171450" indent="-171450">
                        <a:buFont typeface="Arial" panose="020B0604020202020204" pitchFamily="34" charset="0"/>
                        <a:buChar char="•"/>
                      </a:pPr>
                      <a:r>
                        <a:rPr lang="en-GB" sz="900" baseline="0" dirty="0" smtClean="0"/>
                        <a:t> </a:t>
                      </a:r>
                      <a:endParaRPr lang="en-GB" sz="900" dirty="0"/>
                    </a:p>
                  </a:txBody>
                  <a:tcPr>
                    <a:solidFill>
                      <a:schemeClr val="bg1"/>
                    </a:solidFill>
                  </a:tcPr>
                </a:tc>
                <a:extLst>
                  <a:ext uri="{0D108BD9-81ED-4DB2-BD59-A6C34878D82A}">
                    <a16:rowId xmlns:a16="http://schemas.microsoft.com/office/drawing/2014/main" xmlns="" val="1026931121"/>
                  </a:ext>
                </a:extLst>
              </a:tr>
              <a:tr h="1134315">
                <a:tc>
                  <a:txBody>
                    <a:bodyPr/>
                    <a:lstStyle/>
                    <a:p>
                      <a:r>
                        <a:rPr lang="en-GB" sz="1200" dirty="0" smtClean="0"/>
                        <a:t>P2:</a:t>
                      </a:r>
                      <a:endParaRPr lang="en-GB" sz="1200" dirty="0"/>
                    </a:p>
                  </a:txBody>
                  <a:tcPr>
                    <a:solidFill>
                      <a:schemeClr val="bg1">
                        <a:lumMod val="85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900" u="none" strike="noStrike" kern="1200" cap="none" spc="0" normalizeH="0" baseline="0" noProof="0" dirty="0" smtClean="0">
                          <a:ln>
                            <a:noFill/>
                          </a:ln>
                          <a:effectLst/>
                          <a:uLnTx/>
                          <a:uFillTx/>
                        </a:rPr>
                        <a:t>Key Evidence:</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900" u="none" strike="noStrike" kern="1200" cap="none" spc="0" normalizeH="0" baseline="0" noProof="0" dirty="0" smtClean="0">
                          <a:ln>
                            <a:noFill/>
                          </a:ln>
                          <a:effectLst/>
                          <a:uLnTx/>
                          <a:uFillTx/>
                        </a:rPr>
                        <a:t>  </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900" u="none" strike="noStrike" kern="1200" cap="none" spc="0" normalizeH="0" baseline="0" noProof="0" dirty="0" smtClean="0">
                        <a:ln>
                          <a:noFill/>
                        </a:ln>
                        <a:effectLst/>
                        <a:uLnTx/>
                        <a:uFillTx/>
                      </a:endParaRP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900" u="none" strike="noStrike" kern="1200" cap="none" spc="0" normalizeH="0" baseline="0" noProof="0" dirty="0" smtClean="0">
                        <a:ln>
                          <a:noFill/>
                        </a:ln>
                        <a:effectLst/>
                        <a:uLnTx/>
                        <a:uFillTx/>
                      </a:endParaRP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900" u="none" strike="noStrike" kern="1200" cap="none" spc="0" normalizeH="0" baseline="0" noProof="0" dirty="0" smtClean="0">
                          <a:ln>
                            <a:noFill/>
                          </a:ln>
                          <a:effectLst/>
                          <a:uLnTx/>
                          <a:uFillTx/>
                        </a:rPr>
                        <a:t> </a:t>
                      </a:r>
                    </a:p>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900" u="none" strike="noStrike" kern="1200" cap="none" spc="0" normalizeH="0" baseline="0" noProof="0" dirty="0" smtClean="0">
                          <a:ln>
                            <a:noFill/>
                          </a:ln>
                          <a:effectLst/>
                          <a:uLnTx/>
                          <a:uFillTx/>
                        </a:rPr>
                        <a:t> </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900" u="none" strike="noStrike" kern="1200" cap="none" spc="0" normalizeH="0" baseline="0" noProof="0" dirty="0" smtClean="0">
                          <a:ln>
                            <a:noFill/>
                          </a:ln>
                          <a:effectLst/>
                          <a:uLnTx/>
                          <a:uFillTx/>
                        </a:rPr>
                        <a:t> </a:t>
                      </a:r>
                    </a:p>
                  </a:txBody>
                  <a:tcPr>
                    <a:solidFill>
                      <a:schemeClr val="bg1">
                        <a:lumMod val="85000"/>
                      </a:schemeClr>
                    </a:solidFill>
                  </a:tcPr>
                </a:tc>
                <a:extLst>
                  <a:ext uri="{0D108BD9-81ED-4DB2-BD59-A6C34878D82A}">
                    <a16:rowId xmlns:a16="http://schemas.microsoft.com/office/drawing/2014/main" xmlns="" val="1282736660"/>
                  </a:ext>
                </a:extLst>
              </a:tr>
              <a:tr h="1093945">
                <a:tc>
                  <a:txBody>
                    <a:bodyPr/>
                    <a:lstStyle/>
                    <a:p>
                      <a:r>
                        <a:rPr lang="en-GB" sz="1200" dirty="0" smtClean="0"/>
                        <a:t>P3:</a:t>
                      </a:r>
                      <a:endParaRPr lang="en-GB" sz="1200" dirty="0"/>
                    </a:p>
                  </a:txBody>
                  <a:tcPr>
                    <a:solidFill>
                      <a:schemeClr val="bg1"/>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900" u="none" strike="noStrike" kern="1200" cap="none" spc="0" normalizeH="0" baseline="0" noProof="0" dirty="0" smtClean="0">
                          <a:ln>
                            <a:noFill/>
                          </a:ln>
                          <a:effectLst/>
                          <a:uLnTx/>
                          <a:uFillTx/>
                        </a:rPr>
                        <a:t>Key Evidence:</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900" u="none" strike="noStrike" kern="1200" cap="none" spc="0" normalizeH="0" baseline="0" noProof="0" dirty="0" smtClean="0">
                          <a:ln>
                            <a:noFill/>
                          </a:ln>
                          <a:effectLst/>
                          <a:uLnTx/>
                          <a:uFillTx/>
                        </a:rPr>
                        <a:t>  </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900" u="none" strike="noStrike" kern="1200" cap="none" spc="0" normalizeH="0" baseline="0" noProof="0" dirty="0" smtClean="0">
                        <a:ln>
                          <a:noFill/>
                        </a:ln>
                        <a:effectLst/>
                        <a:uLnTx/>
                        <a:uFillTx/>
                      </a:endParaRP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900" u="none" strike="noStrike" kern="1200" cap="none" spc="0" normalizeH="0" baseline="0" noProof="0" dirty="0" smtClean="0">
                        <a:ln>
                          <a:noFill/>
                        </a:ln>
                        <a:effectLst/>
                        <a:uLnTx/>
                        <a:uFillTx/>
                      </a:endParaRP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900" u="none" strike="noStrike" kern="1200" cap="none" spc="0" normalizeH="0" baseline="0" noProof="0" dirty="0" smtClean="0">
                          <a:ln>
                            <a:noFill/>
                          </a:ln>
                          <a:effectLst/>
                          <a:uLnTx/>
                          <a:uFillTx/>
                        </a:rPr>
                        <a:t> </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900" u="none" strike="noStrike" kern="1200" cap="none" spc="0" normalizeH="0" baseline="0" noProof="0" dirty="0" smtClean="0">
                        <a:ln>
                          <a:noFill/>
                        </a:ln>
                        <a:effectLst/>
                        <a:uLnTx/>
                        <a:uFillTx/>
                      </a:endParaRPr>
                    </a:p>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900" u="none" strike="noStrike" kern="1200" cap="none" spc="0" normalizeH="0" baseline="0" noProof="0" dirty="0" smtClean="0">
                          <a:ln>
                            <a:noFill/>
                          </a:ln>
                          <a:effectLst/>
                          <a:uLnTx/>
                          <a:uFillTx/>
                        </a:rPr>
                        <a:t> </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900" u="none" strike="noStrike" kern="1200" cap="none" spc="0" normalizeH="0" baseline="0" noProof="0" dirty="0" smtClean="0">
                          <a:ln>
                            <a:noFill/>
                          </a:ln>
                          <a:effectLst/>
                          <a:uLnTx/>
                          <a:uFillTx/>
                        </a:rPr>
                        <a:t> </a:t>
                      </a:r>
                      <a:endParaRPr kumimoji="0" lang="en-GB" sz="900" b="0" i="0" u="none" strike="noStrike" kern="1200" cap="none" spc="0" normalizeH="0" baseline="0" noProof="0" dirty="0" smtClean="0">
                        <a:ln>
                          <a:noFill/>
                        </a:ln>
                        <a:solidFill>
                          <a:prstClr val="black"/>
                        </a:solidFill>
                        <a:effectLst/>
                        <a:uLnTx/>
                        <a:uFillTx/>
                        <a:latin typeface="+mn-lt"/>
                        <a:ea typeface="+mn-ea"/>
                        <a:cs typeface="+mn-cs"/>
                      </a:endParaRPr>
                    </a:p>
                  </a:txBody>
                  <a:tcPr>
                    <a:solidFill>
                      <a:schemeClr val="bg1"/>
                    </a:solidFill>
                  </a:tcPr>
                </a:tc>
                <a:extLst>
                  <a:ext uri="{0D108BD9-81ED-4DB2-BD59-A6C34878D82A}">
                    <a16:rowId xmlns:a16="http://schemas.microsoft.com/office/drawing/2014/main" xmlns="" val="2605479765"/>
                  </a:ext>
                </a:extLst>
              </a:tr>
            </a:tbl>
          </a:graphicData>
        </a:graphic>
      </p:graphicFrame>
    </p:spTree>
    <p:extLst>
      <p:ext uri="{BB962C8B-B14F-4D97-AF65-F5344CB8AC3E}">
        <p14:creationId xmlns="" xmlns:p14="http://schemas.microsoft.com/office/powerpoint/2010/main" val="427683340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29000" y="152400"/>
            <a:ext cx="5486400" cy="6477000"/>
          </a:xfrm>
        </p:spPr>
        <p:txBody>
          <a:bodyPr>
            <a:normAutofit fontScale="92500"/>
          </a:bodyPr>
          <a:lstStyle/>
          <a:p>
            <a:pPr marL="0" indent="0">
              <a:buNone/>
            </a:pPr>
            <a:r>
              <a:rPr lang="en-GB" dirty="0" smtClean="0">
                <a:solidFill>
                  <a:schemeClr val="accent1"/>
                </a:solidFill>
              </a:rPr>
              <a:t>Adapt the principle:</a:t>
            </a:r>
          </a:p>
          <a:p>
            <a:pPr marL="0" indent="0">
              <a:buNone/>
            </a:pPr>
            <a:endParaRPr lang="en-GB" dirty="0"/>
          </a:p>
          <a:p>
            <a:pPr marL="0" indent="0">
              <a:buNone/>
            </a:pPr>
            <a:r>
              <a:rPr lang="en-GB" dirty="0" smtClean="0"/>
              <a:t>Looking to describe the interpretation in </a:t>
            </a:r>
            <a:r>
              <a:rPr lang="en-GB" dirty="0"/>
              <a:t>9</a:t>
            </a:r>
            <a:r>
              <a:rPr lang="en-GB" dirty="0" smtClean="0"/>
              <a:t> interpretations, but nothing more</a:t>
            </a:r>
          </a:p>
          <a:p>
            <a:pPr marL="0" indent="0">
              <a:buNone/>
            </a:pPr>
            <a:endParaRPr lang="en-GB" dirty="0" smtClean="0"/>
          </a:p>
          <a:p>
            <a:pPr marL="0" indent="0">
              <a:buNone/>
            </a:pPr>
            <a:r>
              <a:rPr lang="en-GB" dirty="0" smtClean="0"/>
              <a:t>Just summarise each interpretation and cut straight to which one is more convincing.</a:t>
            </a:r>
          </a:p>
          <a:p>
            <a:pPr marL="0" indent="0">
              <a:buNone/>
            </a:pPr>
            <a:endParaRPr lang="en-GB" dirty="0"/>
          </a:p>
          <a:p>
            <a:pPr marL="0" indent="0">
              <a:buNone/>
            </a:pPr>
            <a:r>
              <a:rPr lang="en-GB" dirty="0" smtClean="0"/>
              <a:t>Just match existing knowledge to the interpretations</a:t>
            </a:r>
          </a:p>
          <a:p>
            <a:pPr marL="0" indent="0">
              <a:buNone/>
            </a:pPr>
            <a:endParaRPr lang="en-GB" dirty="0" smtClean="0"/>
          </a:p>
          <a:p>
            <a:endParaRPr lang="en-GB" dirty="0" smtClean="0"/>
          </a:p>
        </p:txBody>
      </p:sp>
      <p:sp>
        <p:nvSpPr>
          <p:cNvPr id="4" name="Rectangle 3"/>
          <p:cNvSpPr/>
          <p:nvPr/>
        </p:nvSpPr>
        <p:spPr>
          <a:xfrm>
            <a:off x="0" y="0"/>
            <a:ext cx="327660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itle 1"/>
          <p:cNvSpPr txBox="1">
            <a:spLocks/>
          </p:cNvSpPr>
          <p:nvPr/>
        </p:nvSpPr>
        <p:spPr>
          <a:xfrm>
            <a:off x="0" y="4482"/>
            <a:ext cx="3276600" cy="304351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GB" sz="4800" b="1" dirty="0" smtClean="0">
                <a:solidFill>
                  <a:schemeClr val="bg1"/>
                </a:solidFill>
              </a:rPr>
              <a:t>Deliberate practice:</a:t>
            </a:r>
          </a:p>
          <a:p>
            <a:pPr algn="l"/>
            <a:r>
              <a:rPr lang="en-GB" sz="4800" b="1" dirty="0">
                <a:solidFill>
                  <a:schemeClr val="bg1"/>
                </a:solidFill>
              </a:rPr>
              <a:t>b</a:t>
            </a:r>
            <a:r>
              <a:rPr lang="en-GB" sz="4800" b="1" dirty="0" smtClean="0">
                <a:solidFill>
                  <a:schemeClr val="bg1"/>
                </a:solidFill>
              </a:rPr>
              <a:t>eyond MCQs</a:t>
            </a:r>
            <a:endParaRPr lang="en-GB" sz="4800" b="1" dirty="0">
              <a:solidFill>
                <a:schemeClr val="bg1"/>
              </a:solidFill>
            </a:endParaRPr>
          </a:p>
        </p:txBody>
      </p:sp>
    </p:spTree>
    <p:extLst>
      <p:ext uri="{BB962C8B-B14F-4D97-AF65-F5344CB8AC3E}">
        <p14:creationId xmlns="" xmlns:p14="http://schemas.microsoft.com/office/powerpoint/2010/main" val="353007067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 name="Picture 10" descr="Image result for william the conqueror bayeux tapestry"/>
          <p:cNvPicPr>
            <a:picLocks noChangeAspect="1" noChangeArrowheads="1"/>
          </p:cNvPicPr>
          <p:nvPr/>
        </p:nvPicPr>
        <p:blipFill rotWithShape="1">
          <a:blip r:embed="rId3" cstate="print">
            <a:extLst>
              <a:ext uri="{BEBA8EAE-BF5A-486C-A8C5-ECC9F3942E4B}">
                <a14:imgProps xmlns="" xmlns:a14="http://schemas.microsoft.com/office/drawing/2010/main">
                  <a14:imgLayer r:embed="rId4">
                    <a14:imgEffect>
                      <a14:artisticBlur/>
                    </a14:imgEffect>
                  </a14:imgLayer>
                </a14:imgProps>
              </a:ext>
              <a:ext uri="{28A0092B-C50C-407E-A947-70E740481C1C}">
                <a14:useLocalDpi xmlns="" xmlns:a14="http://schemas.microsoft.com/office/drawing/2010/main" val="0"/>
              </a:ext>
            </a:extLst>
          </a:blip>
          <a:srcRect b="31961"/>
          <a:stretch/>
        </p:blipFill>
        <p:spPr bwMode="auto">
          <a:xfrm>
            <a:off x="3491880" y="1434708"/>
            <a:ext cx="3617834" cy="2995390"/>
          </a:xfrm>
          <a:prstGeom prst="rect">
            <a:avLst/>
          </a:prstGeom>
          <a:noFill/>
          <a:extLst>
            <a:ext uri="{909E8E84-426E-40DD-AFC4-6F175D3DCCD1}">
              <a14:hiddenFill xmlns="" xmlns:a14="http://schemas.microsoft.com/office/drawing/2010/main">
                <a:solidFill>
                  <a:srgbClr val="FFFFFF"/>
                </a:solidFill>
              </a14:hiddenFill>
            </a:ext>
          </a:extLst>
        </p:spPr>
      </p:pic>
      <p:pic>
        <p:nvPicPr>
          <p:cNvPr id="16" name="Picture 10" descr="Image result for william the conqueror bayeux tapestry"/>
          <p:cNvPicPr>
            <a:picLocks noChangeAspect="1" noChangeArrowheads="1"/>
          </p:cNvPicPr>
          <p:nvPr/>
        </p:nvPicPr>
        <p:blipFill rotWithShape="1">
          <a:blip r:embed="rId5" cstate="print">
            <a:extLst>
              <a:ext uri="{BEBA8EAE-BF5A-486C-A8C5-ECC9F3942E4B}">
                <a14:imgProps xmlns="" xmlns:a14="http://schemas.microsoft.com/office/drawing/2010/main">
                  <a14:imgLayer r:embed="rId4">
                    <a14:imgEffect>
                      <a14:backgroundRemoval t="4000" b="75667" l="27778" r="100000">
                        <a14:foregroundMark x1="57143" y1="13000" x2="57143" y2="27000"/>
                        <a14:foregroundMark x1="38492" y1="9667" x2="61508" y2="46333"/>
                        <a14:foregroundMark x1="82540" y1="35000" x2="95238" y2="29667"/>
                        <a14:foregroundMark x1="93651" y1="31667" x2="96429" y2="33667"/>
                        <a14:foregroundMark x1="95635" y1="29000" x2="97619" y2="29000"/>
                        <a14:backgroundMark x1="39286" y1="23667" x2="42063" y2="32000"/>
                        <a14:backgroundMark x1="41667" y1="10333" x2="48810" y2="16333"/>
                        <a14:backgroundMark x1="49603" y1="11000" x2="61111" y2="6000"/>
                        <a14:backgroundMark x1="31349" y1="59000" x2="34127" y2="74000"/>
                      </a14:backgroundRemoval>
                    </a14:imgEffect>
                  </a14:imgLayer>
                </a14:imgProps>
              </a:ext>
              <a:ext uri="{28A0092B-C50C-407E-A947-70E740481C1C}">
                <a14:useLocalDpi xmlns="" xmlns:a14="http://schemas.microsoft.com/office/drawing/2010/main" val="0"/>
              </a:ext>
            </a:extLst>
          </a:blip>
          <a:srcRect r="11985" b="31961"/>
          <a:stretch/>
        </p:blipFill>
        <p:spPr bwMode="auto">
          <a:xfrm>
            <a:off x="3626698" y="1628800"/>
            <a:ext cx="3184229" cy="2995390"/>
          </a:xfrm>
          <a:prstGeom prst="rect">
            <a:avLst/>
          </a:prstGeom>
          <a:noFill/>
          <a:extLst>
            <a:ext uri="{909E8E84-426E-40DD-AFC4-6F175D3DCCD1}">
              <a14:hiddenFill xmlns="" xmlns:a14="http://schemas.microsoft.com/office/drawing/2010/main">
                <a:solidFill>
                  <a:srgbClr val="FFFFFF"/>
                </a:solidFill>
              </a14:hiddenFill>
            </a:ext>
          </a:extLst>
        </p:spPr>
      </p:pic>
      <p:pic>
        <p:nvPicPr>
          <p:cNvPr id="1036" name="Picture 12" descr="http://www.bayeux-tapestry.org.uk/williams_seal.gif"/>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a:off x="3532909" y="4118595"/>
            <a:ext cx="3275236" cy="3350013"/>
          </a:xfrm>
          <a:prstGeom prst="ellipse">
            <a:avLst/>
          </a:prstGeom>
          <a:ln>
            <a:noFill/>
          </a:ln>
          <a:effectLst>
            <a:softEdge rad="112500"/>
          </a:effectLst>
          <a:extLst>
            <a:ext uri="{909E8E84-426E-40DD-AFC4-6F175D3DCCD1}">
              <a14:hiddenFill xmlns="" xmlns:a14="http://schemas.microsoft.com/office/drawing/2010/main">
                <a:solidFill>
                  <a:srgbClr val="FFFFFF"/>
                </a:solidFill>
              </a14:hiddenFill>
            </a:ext>
          </a:extLst>
        </p:spPr>
      </p:pic>
      <p:pic>
        <p:nvPicPr>
          <p:cNvPr id="1032" name="Picture 8" descr="Image result for william the conqueror"/>
          <p:cNvPicPr>
            <a:picLocks noChangeAspect="1" noChangeArrowheads="1"/>
          </p:cNvPicPr>
          <p:nvPr/>
        </p:nvPicPr>
        <p:blipFill>
          <a:blip r:embed="rId7" cstate="print">
            <a:extLst>
              <a:ext uri="{28A0092B-C50C-407E-A947-70E740481C1C}">
                <a14:useLocalDpi xmlns="" xmlns:a14="http://schemas.microsoft.com/office/drawing/2010/main" val="0"/>
              </a:ext>
            </a:extLst>
          </a:blip>
          <a:srcRect/>
          <a:stretch>
            <a:fillRect/>
          </a:stretch>
        </p:blipFill>
        <p:spPr bwMode="auto">
          <a:xfrm>
            <a:off x="6693946" y="4438649"/>
            <a:ext cx="2450054" cy="2636924"/>
          </a:xfrm>
          <a:prstGeom prst="rect">
            <a:avLst/>
          </a:prstGeom>
          <a:noFill/>
          <a:extLst>
            <a:ext uri="{909E8E84-426E-40DD-AFC4-6F175D3DCCD1}">
              <a14:hiddenFill xmlns="" xmlns:a14="http://schemas.microsoft.com/office/drawing/2010/main">
                <a:solidFill>
                  <a:srgbClr val="FFFFFF"/>
                </a:solidFill>
              </a14:hiddenFill>
            </a:ext>
          </a:extLst>
        </p:spPr>
      </p:pic>
      <p:pic>
        <p:nvPicPr>
          <p:cNvPr id="1030" name="Picture 6" descr="Image result for william the conqueror"/>
          <p:cNvPicPr>
            <a:picLocks noChangeAspect="1" noChangeArrowheads="1"/>
          </p:cNvPicPr>
          <p:nvPr/>
        </p:nvPicPr>
        <p:blipFill rotWithShape="1">
          <a:blip r:embed="rId8" cstate="print">
            <a:extLst>
              <a:ext uri="{28A0092B-C50C-407E-A947-70E740481C1C}">
                <a14:useLocalDpi xmlns="" xmlns:a14="http://schemas.microsoft.com/office/drawing/2010/main" val="0"/>
              </a:ext>
            </a:extLst>
          </a:blip>
          <a:srcRect l="17876" r="19292"/>
          <a:stretch/>
        </p:blipFill>
        <p:spPr bwMode="auto">
          <a:xfrm>
            <a:off x="0" y="4359578"/>
            <a:ext cx="3532909" cy="2498422"/>
          </a:xfrm>
          <a:prstGeom prst="rect">
            <a:avLst/>
          </a:prstGeom>
          <a:noFill/>
          <a:extLst>
            <a:ext uri="{909E8E84-426E-40DD-AFC4-6F175D3DCCD1}">
              <a14:hiddenFill xmlns="" xmlns:a14="http://schemas.microsoft.com/office/drawing/2010/main">
                <a:solidFill>
                  <a:srgbClr val="FFFFFF"/>
                </a:solidFill>
              </a14:hiddenFill>
            </a:ext>
          </a:extLst>
        </p:spPr>
      </p:pic>
      <p:pic>
        <p:nvPicPr>
          <p:cNvPr id="1026" name="Picture 2" descr="Image result for william the conqueror"/>
          <p:cNvPicPr>
            <a:picLocks noChangeAspect="1" noChangeArrowheads="1"/>
          </p:cNvPicPr>
          <p:nvPr/>
        </p:nvPicPr>
        <p:blipFill rotWithShape="1">
          <a:blip r:embed="rId9" cstate="print">
            <a:extLst>
              <a:ext uri="{28A0092B-C50C-407E-A947-70E740481C1C}">
                <a14:useLocalDpi xmlns="" xmlns:a14="http://schemas.microsoft.com/office/drawing/2010/main" val="0"/>
              </a:ext>
            </a:extLst>
          </a:blip>
          <a:srcRect l="17733" r="13839"/>
          <a:stretch/>
        </p:blipFill>
        <p:spPr bwMode="auto">
          <a:xfrm>
            <a:off x="6676109" y="1426808"/>
            <a:ext cx="2466109" cy="3003290"/>
          </a:xfrm>
          <a:prstGeom prst="rect">
            <a:avLst/>
          </a:prstGeom>
          <a:noFill/>
          <a:extLst>
            <a:ext uri="{909E8E84-426E-40DD-AFC4-6F175D3DCCD1}">
              <a14:hiddenFill xmlns="" xmlns:a14="http://schemas.microsoft.com/office/drawing/2010/main">
                <a:solidFill>
                  <a:srgbClr val="FFFFFF"/>
                </a:solidFill>
              </a14:hiddenFill>
            </a:ext>
          </a:extLst>
        </p:spPr>
      </p:pic>
      <p:pic>
        <p:nvPicPr>
          <p:cNvPr id="1028" name="Picture 4" descr="Image result for william the conqueror"/>
          <p:cNvPicPr>
            <a:picLocks noChangeAspect="1" noChangeArrowheads="1"/>
          </p:cNvPicPr>
          <p:nvPr/>
        </p:nvPicPr>
        <p:blipFill rotWithShape="1">
          <a:blip r:embed="rId10" cstate="print">
            <a:extLst>
              <a:ext uri="{28A0092B-C50C-407E-A947-70E740481C1C}">
                <a14:useLocalDpi xmlns="" xmlns:a14="http://schemas.microsoft.com/office/drawing/2010/main" val="0"/>
              </a:ext>
            </a:extLst>
          </a:blip>
          <a:srcRect l="14472" t="27324" r="10846" b="39722"/>
          <a:stretch/>
        </p:blipFill>
        <p:spPr bwMode="auto">
          <a:xfrm>
            <a:off x="0" y="1426808"/>
            <a:ext cx="3532909" cy="3003290"/>
          </a:xfrm>
          <a:prstGeom prst="rect">
            <a:avLst/>
          </a:prstGeom>
          <a:noFill/>
          <a:extLst>
            <a:ext uri="{909E8E84-426E-40DD-AFC4-6F175D3DCCD1}">
              <a14:hiddenFill xmlns="" xmlns:a14="http://schemas.microsoft.com/office/drawing/2010/main">
                <a:solidFill>
                  <a:srgbClr val="FFFFFF"/>
                </a:solidFill>
              </a14:hiddenFill>
            </a:ext>
          </a:extLst>
        </p:spPr>
      </p:pic>
      <p:sp>
        <p:nvSpPr>
          <p:cNvPr id="2" name="Title 1"/>
          <p:cNvSpPr>
            <a:spLocks noGrp="1"/>
          </p:cNvSpPr>
          <p:nvPr>
            <p:ph type="ctrTitle"/>
          </p:nvPr>
        </p:nvSpPr>
        <p:spPr>
          <a:xfrm>
            <a:off x="0" y="-31188"/>
            <a:ext cx="9144000" cy="1470025"/>
          </a:xfrm>
        </p:spPr>
        <p:style>
          <a:lnRef idx="2">
            <a:schemeClr val="accent2">
              <a:shade val="50000"/>
            </a:schemeClr>
          </a:lnRef>
          <a:fillRef idx="1">
            <a:schemeClr val="accent2"/>
          </a:fillRef>
          <a:effectRef idx="0">
            <a:schemeClr val="accent2"/>
          </a:effectRef>
          <a:fontRef idx="minor">
            <a:schemeClr val="lt1"/>
          </a:fontRef>
        </p:style>
        <p:txBody>
          <a:bodyPr>
            <a:noAutofit/>
          </a:bodyPr>
          <a:lstStyle/>
          <a:p>
            <a:r>
              <a:rPr lang="en-GB" sz="3200" dirty="0" smtClean="0"/>
              <a:t>Bell Work: History Quiz… Name names!</a:t>
            </a:r>
            <a:br>
              <a:rPr lang="en-GB" sz="3200" dirty="0" smtClean="0"/>
            </a:br>
            <a:r>
              <a:rPr lang="en-GB" sz="3200" dirty="0" smtClean="0"/>
              <a:t>How many of these people can you identify in the back of your book?</a:t>
            </a:r>
            <a:endParaRPr lang="en-GB" sz="3200" dirty="0"/>
          </a:p>
        </p:txBody>
      </p:sp>
      <p:sp>
        <p:nvSpPr>
          <p:cNvPr id="4" name="TextBox 3"/>
          <p:cNvSpPr txBox="1"/>
          <p:nvPr/>
        </p:nvSpPr>
        <p:spPr>
          <a:xfrm>
            <a:off x="-28484" y="3400545"/>
            <a:ext cx="792088" cy="707886"/>
          </a:xfrm>
          <a:prstGeom prst="rect">
            <a:avLst/>
          </a:prstGeom>
          <a:noFill/>
        </p:spPr>
        <p:txBody>
          <a:bodyPr wrap="square" rtlCol="0">
            <a:spAutoFit/>
          </a:bodyPr>
          <a:lstStyle/>
          <a:p>
            <a:r>
              <a:rPr lang="en-GB" sz="4000" b="1" dirty="0">
                <a:solidFill>
                  <a:prstClr val="black"/>
                </a:solidFill>
              </a:rPr>
              <a:t>1</a:t>
            </a:r>
            <a:r>
              <a:rPr lang="en-GB" dirty="0">
                <a:solidFill>
                  <a:prstClr val="black"/>
                </a:solidFill>
              </a:rPr>
              <a:t> </a:t>
            </a:r>
          </a:p>
        </p:txBody>
      </p:sp>
      <p:sp>
        <p:nvSpPr>
          <p:cNvPr id="5" name="TextBox 4"/>
          <p:cNvSpPr txBox="1"/>
          <p:nvPr/>
        </p:nvSpPr>
        <p:spPr>
          <a:xfrm>
            <a:off x="3532909" y="3410709"/>
            <a:ext cx="792088" cy="707886"/>
          </a:xfrm>
          <a:prstGeom prst="rect">
            <a:avLst/>
          </a:prstGeom>
          <a:noFill/>
        </p:spPr>
        <p:txBody>
          <a:bodyPr wrap="square" rtlCol="0">
            <a:spAutoFit/>
          </a:bodyPr>
          <a:lstStyle/>
          <a:p>
            <a:r>
              <a:rPr lang="en-GB" sz="4000" b="1" dirty="0">
                <a:solidFill>
                  <a:prstClr val="black"/>
                </a:solidFill>
              </a:rPr>
              <a:t>2</a:t>
            </a:r>
            <a:r>
              <a:rPr lang="en-GB" dirty="0">
                <a:solidFill>
                  <a:prstClr val="black"/>
                </a:solidFill>
              </a:rPr>
              <a:t> </a:t>
            </a:r>
          </a:p>
        </p:txBody>
      </p:sp>
      <p:sp>
        <p:nvSpPr>
          <p:cNvPr id="7" name="TextBox 6"/>
          <p:cNvSpPr txBox="1"/>
          <p:nvPr/>
        </p:nvSpPr>
        <p:spPr>
          <a:xfrm>
            <a:off x="-41626" y="6229499"/>
            <a:ext cx="792088" cy="707886"/>
          </a:xfrm>
          <a:prstGeom prst="rect">
            <a:avLst/>
          </a:prstGeom>
          <a:noFill/>
        </p:spPr>
        <p:txBody>
          <a:bodyPr wrap="square" rtlCol="0">
            <a:spAutoFit/>
          </a:bodyPr>
          <a:lstStyle/>
          <a:p>
            <a:r>
              <a:rPr lang="en-GB" sz="4000" b="1" dirty="0">
                <a:solidFill>
                  <a:prstClr val="black"/>
                </a:solidFill>
              </a:rPr>
              <a:t>4</a:t>
            </a:r>
            <a:r>
              <a:rPr lang="en-GB" dirty="0">
                <a:solidFill>
                  <a:prstClr val="black"/>
                </a:solidFill>
              </a:rPr>
              <a:t> </a:t>
            </a:r>
          </a:p>
        </p:txBody>
      </p:sp>
      <p:sp>
        <p:nvSpPr>
          <p:cNvPr id="8" name="TextBox 7"/>
          <p:cNvSpPr txBox="1"/>
          <p:nvPr/>
        </p:nvSpPr>
        <p:spPr>
          <a:xfrm>
            <a:off x="3491880" y="6249506"/>
            <a:ext cx="792088" cy="707886"/>
          </a:xfrm>
          <a:prstGeom prst="rect">
            <a:avLst/>
          </a:prstGeom>
          <a:noFill/>
        </p:spPr>
        <p:txBody>
          <a:bodyPr wrap="square" rtlCol="0">
            <a:spAutoFit/>
          </a:bodyPr>
          <a:lstStyle/>
          <a:p>
            <a:r>
              <a:rPr lang="en-GB" sz="4000" b="1" dirty="0">
                <a:solidFill>
                  <a:prstClr val="black"/>
                </a:solidFill>
              </a:rPr>
              <a:t>5</a:t>
            </a:r>
            <a:endParaRPr lang="en-GB" dirty="0">
              <a:solidFill>
                <a:prstClr val="black"/>
              </a:solidFill>
            </a:endParaRPr>
          </a:p>
        </p:txBody>
      </p:sp>
      <p:sp>
        <p:nvSpPr>
          <p:cNvPr id="9" name="TextBox 8"/>
          <p:cNvSpPr txBox="1"/>
          <p:nvPr/>
        </p:nvSpPr>
        <p:spPr>
          <a:xfrm>
            <a:off x="6693946" y="6155019"/>
            <a:ext cx="792088" cy="707886"/>
          </a:xfrm>
          <a:prstGeom prst="rect">
            <a:avLst/>
          </a:prstGeom>
          <a:noFill/>
        </p:spPr>
        <p:txBody>
          <a:bodyPr wrap="square" rtlCol="0">
            <a:spAutoFit/>
          </a:bodyPr>
          <a:lstStyle/>
          <a:p>
            <a:r>
              <a:rPr lang="en-GB" sz="4000" b="1" dirty="0">
                <a:solidFill>
                  <a:prstClr val="white"/>
                </a:solidFill>
              </a:rPr>
              <a:t>6</a:t>
            </a:r>
            <a:endParaRPr lang="en-GB" dirty="0">
              <a:solidFill>
                <a:prstClr val="white"/>
              </a:solidFill>
            </a:endParaRPr>
          </a:p>
        </p:txBody>
      </p:sp>
      <p:sp>
        <p:nvSpPr>
          <p:cNvPr id="12" name="TextBox 11"/>
          <p:cNvSpPr txBox="1"/>
          <p:nvPr/>
        </p:nvSpPr>
        <p:spPr>
          <a:xfrm>
            <a:off x="6662851" y="3400545"/>
            <a:ext cx="792088" cy="707886"/>
          </a:xfrm>
          <a:prstGeom prst="rect">
            <a:avLst/>
          </a:prstGeom>
          <a:noFill/>
        </p:spPr>
        <p:txBody>
          <a:bodyPr wrap="square" rtlCol="0">
            <a:spAutoFit/>
          </a:bodyPr>
          <a:lstStyle/>
          <a:p>
            <a:r>
              <a:rPr lang="en-GB" sz="4000" b="1" dirty="0">
                <a:solidFill>
                  <a:prstClr val="white"/>
                </a:solidFill>
              </a:rPr>
              <a:t>3</a:t>
            </a:r>
            <a:endParaRPr lang="en-GB" dirty="0">
              <a:solidFill>
                <a:prstClr val="white"/>
              </a:solidFill>
            </a:endParaRPr>
          </a:p>
        </p:txBody>
      </p:sp>
    </p:spTree>
    <p:extLst>
      <p:ext uri="{BB962C8B-B14F-4D97-AF65-F5344CB8AC3E}">
        <p14:creationId xmlns="" xmlns:p14="http://schemas.microsoft.com/office/powerpoint/2010/main" val="11064633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81200" y="228600"/>
            <a:ext cx="6858000" cy="6477000"/>
          </a:xfrm>
        </p:spPr>
        <p:txBody>
          <a:bodyPr>
            <a:normAutofit/>
          </a:bodyPr>
          <a:lstStyle/>
          <a:p>
            <a:pPr marL="0" indent="0">
              <a:buNone/>
            </a:pPr>
            <a:r>
              <a:rPr lang="en-GB" dirty="0" smtClean="0"/>
              <a:t>h.richards@huntington-ed.org.uk</a:t>
            </a:r>
          </a:p>
          <a:p>
            <a:pPr marL="0" indent="0">
              <a:buNone/>
            </a:pPr>
            <a:r>
              <a:rPr lang="en-GB" dirty="0" smtClean="0"/>
              <a:t>@</a:t>
            </a:r>
            <a:r>
              <a:rPr lang="en-GB" dirty="0" err="1" smtClean="0"/>
              <a:t>MisterHistry</a:t>
            </a:r>
            <a:endParaRPr lang="en-GB" dirty="0"/>
          </a:p>
          <a:p>
            <a:pPr marL="0" indent="0">
              <a:buNone/>
            </a:pPr>
            <a:endParaRPr lang="en-GB" dirty="0"/>
          </a:p>
          <a:p>
            <a:pPr marL="0" indent="0">
              <a:buNone/>
            </a:pPr>
            <a:r>
              <a:rPr lang="en-GB" dirty="0" smtClean="0"/>
              <a:t>Incorporation into planning – this is taking us ages!</a:t>
            </a:r>
          </a:p>
          <a:p>
            <a:pPr marL="0" indent="0">
              <a:buNone/>
            </a:pPr>
            <a:endParaRPr lang="en-GB" dirty="0"/>
          </a:p>
          <a:p>
            <a:pPr marL="0" indent="0">
              <a:buNone/>
            </a:pPr>
            <a:r>
              <a:rPr lang="en-GB" dirty="0" smtClean="0"/>
              <a:t>Work out what you need to formatively build skills – invest some time in teaching skill rather than just practice a question, mark and DIRT – it’s liberating, </a:t>
            </a:r>
            <a:r>
              <a:rPr lang="en-GB" smtClean="0"/>
              <a:t>and time-saving.</a:t>
            </a:r>
            <a:endParaRPr lang="en-GB" dirty="0"/>
          </a:p>
          <a:p>
            <a:pPr marL="0" indent="0">
              <a:buNone/>
            </a:pPr>
            <a:endParaRPr lang="en-GB" dirty="0"/>
          </a:p>
        </p:txBody>
      </p:sp>
      <p:sp>
        <p:nvSpPr>
          <p:cNvPr id="4" name="Rectangle 3"/>
          <p:cNvSpPr/>
          <p:nvPr/>
        </p:nvSpPr>
        <p:spPr>
          <a:xfrm>
            <a:off x="2628" y="0"/>
            <a:ext cx="1826172" cy="6858000"/>
          </a:xfrm>
          <a:prstGeom prst="rect">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0" y="0"/>
            <a:ext cx="1828800" cy="1143000"/>
          </a:xfrm>
        </p:spPr>
        <p:txBody>
          <a:bodyPr anchor="t">
            <a:noAutofit/>
          </a:bodyPr>
          <a:lstStyle/>
          <a:p>
            <a:pPr algn="l"/>
            <a:r>
              <a:rPr lang="en-GB" sz="4000" dirty="0" smtClean="0"/>
              <a:t>Further </a:t>
            </a:r>
            <a:br>
              <a:rPr lang="en-GB" sz="4000" dirty="0" smtClean="0"/>
            </a:br>
            <a:r>
              <a:rPr lang="en-GB" sz="4000" dirty="0" smtClean="0"/>
              <a:t>contact</a:t>
            </a:r>
            <a:endParaRPr lang="en-GB" sz="4000" dirty="0"/>
          </a:p>
        </p:txBody>
      </p:sp>
      <p:sp>
        <p:nvSpPr>
          <p:cNvPr id="6" name="Title 1"/>
          <p:cNvSpPr txBox="1">
            <a:spLocks/>
          </p:cNvSpPr>
          <p:nvPr/>
        </p:nvSpPr>
        <p:spPr>
          <a:xfrm>
            <a:off x="0" y="1676400"/>
            <a:ext cx="1828800" cy="1143000"/>
          </a:xfrm>
          <a:prstGeom prst="rect">
            <a:avLst/>
          </a:prstGeom>
        </p:spPr>
        <p:txBody>
          <a:bodyPr vert="horz" lIns="91440" tIns="45720" rIns="91440" bIns="45720" rtlCol="0" anchor="t">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GB" dirty="0" smtClean="0"/>
              <a:t>Next </a:t>
            </a:r>
          </a:p>
          <a:p>
            <a:pPr algn="l"/>
            <a:r>
              <a:rPr lang="en-GB" dirty="0" smtClean="0"/>
              <a:t>steps</a:t>
            </a:r>
            <a:endParaRPr lang="en-GB" dirty="0"/>
          </a:p>
        </p:txBody>
      </p:sp>
    </p:spTree>
    <p:extLst>
      <p:ext uri="{BB962C8B-B14F-4D97-AF65-F5344CB8AC3E}">
        <p14:creationId xmlns="" xmlns:p14="http://schemas.microsoft.com/office/powerpoint/2010/main" val="324605648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Custom 2">
      <a:dk1>
        <a:sysClr val="windowText" lastClr="000000"/>
      </a:dk1>
      <a:lt1>
        <a:sysClr val="window" lastClr="FFFFFF"/>
      </a:lt1>
      <a:dk2>
        <a:srgbClr val="FF3300"/>
      </a:dk2>
      <a:lt2>
        <a:srgbClr val="3399FF"/>
      </a:lt2>
      <a:accent1>
        <a:srgbClr val="FF3300"/>
      </a:accent1>
      <a:accent2>
        <a:srgbClr val="3399FF"/>
      </a:accent2>
      <a:accent3>
        <a:srgbClr val="FF6600"/>
      </a:accent3>
      <a:accent4>
        <a:srgbClr val="003399"/>
      </a:accent4>
      <a:accent5>
        <a:srgbClr val="FF9999"/>
      </a:accent5>
      <a:accent6>
        <a:srgbClr val="3F6E8C"/>
      </a:accent6>
      <a:hlink>
        <a:srgbClr val="CCECFF"/>
      </a:hlink>
      <a:folHlink>
        <a:srgbClr val="5C92B5"/>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210</TotalTime>
  <Words>1987</Words>
  <Application>Microsoft Office PowerPoint</Application>
  <PresentationFormat>On-screen Show (4:3)</PresentationFormat>
  <Paragraphs>463</Paragraphs>
  <Slides>28</Slides>
  <Notes>2</Notes>
  <HiddenSlides>0</HiddenSlides>
  <MMClips>1</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Office Theme</vt:lpstr>
      <vt:lpstr>Slide 1</vt:lpstr>
      <vt:lpstr>Slide 2</vt:lpstr>
      <vt:lpstr>Assessment in History</vt:lpstr>
      <vt:lpstr>The challenge of GCSE assessment</vt:lpstr>
      <vt:lpstr>Aims and purpose</vt:lpstr>
      <vt:lpstr>Assessment</vt:lpstr>
      <vt:lpstr>Responsive teaching</vt:lpstr>
      <vt:lpstr>Deliberate practice</vt:lpstr>
      <vt:lpstr>Deliberate practice</vt:lpstr>
      <vt:lpstr>Slide 10</vt:lpstr>
      <vt:lpstr>Slide 11</vt:lpstr>
      <vt:lpstr>What does this mean for formative and summative assessment?</vt:lpstr>
      <vt:lpstr>What does “Deliberate practice” look like in History?</vt:lpstr>
      <vt:lpstr>Slide 14</vt:lpstr>
      <vt:lpstr>Slide 15</vt:lpstr>
      <vt:lpstr>Multiple choice questions</vt:lpstr>
      <vt:lpstr>Slide 17</vt:lpstr>
      <vt:lpstr>Slide 18</vt:lpstr>
      <vt:lpstr>Slide 19</vt:lpstr>
      <vt:lpstr>Which causation model works best? Or do we need to suggest another one?</vt:lpstr>
      <vt:lpstr>Slide 21</vt:lpstr>
      <vt:lpstr>“Excuse me, are you the manager? Good. This queue really is the worst thing about this Post Office!  The queue is so long is has been snakin’ out the door for the past half hour an’ it’s not getting any shorter. I only came in here to post a few letters but it’s taken me ages just standing here in the queue!  And another thing! If that stamp machine wasn’t broken I’d ‘ave been able to get out of here far quicker. I only need a few stamps for these letters! If that machine had been workin’ I wouldn’t have had to queue for so long!  And even then, after I’d been waiting in the queue, I got to the front and the man behind the counter was very rude to me. No pleases or thank yous, just here’s-your-stamp and let’s-’ave -some money! Mind you, if the queue wasn’t so long he might have had the time to give me a smile and a thank you!  Really, if you just sorted out that queue it wouldn’t be so difficult and people wouldn’t be getting so angry!” </vt:lpstr>
      <vt:lpstr>Slide 23</vt:lpstr>
      <vt:lpstr>Slide 24</vt:lpstr>
      <vt:lpstr>Slide 25</vt:lpstr>
      <vt:lpstr>Slide 26</vt:lpstr>
      <vt:lpstr>Bell Work: History Quiz… Name names! How many of these people can you identify in the back of your book?</vt:lpstr>
      <vt:lpstr>Further  contact</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title</dc:title>
  <dc:creator>H Richards</dc:creator>
  <cp:lastModifiedBy>Michael</cp:lastModifiedBy>
  <cp:revision>38</cp:revision>
  <cp:lastPrinted>2018-02-23T08:03:36Z</cp:lastPrinted>
  <dcterms:created xsi:type="dcterms:W3CDTF">2006-08-16T00:00:00Z</dcterms:created>
  <dcterms:modified xsi:type="dcterms:W3CDTF">2018-03-03T12:04:41Z</dcterms:modified>
</cp:coreProperties>
</file>