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0" r:id="rId6"/>
    <p:sldId id="271" r:id="rId7"/>
    <p:sldId id="273" r:id="rId8"/>
    <p:sldId id="272" r:id="rId9"/>
    <p:sldId id="265" r:id="rId10"/>
    <p:sldId id="266" r:id="rId11"/>
    <p:sldId id="268" r:id="rId12"/>
    <p:sldId id="274" r:id="rId13"/>
    <p:sldId id="309" r:id="rId14"/>
    <p:sldId id="275" r:id="rId15"/>
    <p:sldId id="277" r:id="rId16"/>
    <p:sldId id="310" r:id="rId17"/>
    <p:sldId id="276" r:id="rId18"/>
    <p:sldId id="281" r:id="rId19"/>
    <p:sldId id="282" r:id="rId20"/>
    <p:sldId id="283" r:id="rId21"/>
    <p:sldId id="303" r:id="rId22"/>
    <p:sldId id="290" r:id="rId23"/>
    <p:sldId id="288" r:id="rId24"/>
    <p:sldId id="306" r:id="rId25"/>
    <p:sldId id="31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B0D4F-575D-45A3-8546-1DFB1BBB9623}" v="16" dt="2019-01-03T11:18:38.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89" d="100"/>
          <a:sy n="89" d="100"/>
        </p:scale>
        <p:origin x="6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Snelson" userId="a580bfd2c2fdb838" providerId="LiveId" clId="{1A7B0D4F-575D-45A3-8546-1DFB1BBB9623}"/>
    <pc:docChg chg="custSel addSld delSld modSld sldOrd">
      <pc:chgData name="Helen Snelson" userId="a580bfd2c2fdb838" providerId="LiveId" clId="{1A7B0D4F-575D-45A3-8546-1DFB1BBB9623}" dt="2019-01-03T11:20:35.470" v="794" actId="113"/>
      <pc:docMkLst>
        <pc:docMk/>
      </pc:docMkLst>
      <pc:sldChg chg="addSp modSp">
        <pc:chgData name="Helen Snelson" userId="a580bfd2c2fdb838" providerId="LiveId" clId="{1A7B0D4F-575D-45A3-8546-1DFB1BBB9623}" dt="2019-01-03T10:04:18.841" v="8" actId="20577"/>
        <pc:sldMkLst>
          <pc:docMk/>
          <pc:sldMk cId="2553836053" sldId="259"/>
        </pc:sldMkLst>
        <pc:spChg chg="mod">
          <ac:chgData name="Helen Snelson" userId="a580bfd2c2fdb838" providerId="LiveId" clId="{1A7B0D4F-575D-45A3-8546-1DFB1BBB9623}" dt="2019-01-03T10:04:18.841" v="8" actId="20577"/>
          <ac:spMkLst>
            <pc:docMk/>
            <pc:sldMk cId="2553836053" sldId="259"/>
            <ac:spMk id="3" creationId="{CC52EC01-2F8D-4658-A322-D912CB585042}"/>
          </ac:spMkLst>
        </pc:spChg>
        <pc:spChg chg="add mod">
          <ac:chgData name="Helen Snelson" userId="a580bfd2c2fdb838" providerId="LiveId" clId="{1A7B0D4F-575D-45A3-8546-1DFB1BBB9623}" dt="2019-01-03T09:53:39.153" v="6" actId="1076"/>
          <ac:spMkLst>
            <pc:docMk/>
            <pc:sldMk cId="2553836053" sldId="259"/>
            <ac:spMk id="4" creationId="{85E34B98-ED79-4BB0-971A-9E7E139C39D9}"/>
          </ac:spMkLst>
        </pc:spChg>
      </pc:sldChg>
      <pc:sldChg chg="ord">
        <pc:chgData name="Helen Snelson" userId="a580bfd2c2fdb838" providerId="LiveId" clId="{1A7B0D4F-575D-45A3-8546-1DFB1BBB9623}" dt="2019-01-03T10:56:43.940" v="610"/>
        <pc:sldMkLst>
          <pc:docMk/>
          <pc:sldMk cId="2846448394" sldId="276"/>
        </pc:sldMkLst>
      </pc:sldChg>
      <pc:sldChg chg="ord">
        <pc:chgData name="Helen Snelson" userId="a580bfd2c2fdb838" providerId="LiveId" clId="{1A7B0D4F-575D-45A3-8546-1DFB1BBB9623}" dt="2019-01-03T10:56:35.094" v="609"/>
        <pc:sldMkLst>
          <pc:docMk/>
          <pc:sldMk cId="989304120" sldId="277"/>
        </pc:sldMkLst>
      </pc:sldChg>
      <pc:sldChg chg="ord">
        <pc:chgData name="Helen Snelson" userId="a580bfd2c2fdb838" providerId="LiveId" clId="{1A7B0D4F-575D-45A3-8546-1DFB1BBB9623}" dt="2019-01-03T11:03:15.536" v="619"/>
        <pc:sldMkLst>
          <pc:docMk/>
          <pc:sldMk cId="1415464242" sldId="290"/>
        </pc:sldMkLst>
      </pc:sldChg>
      <pc:sldChg chg="addSp modSp">
        <pc:chgData name="Helen Snelson" userId="a580bfd2c2fdb838" providerId="LiveId" clId="{1A7B0D4F-575D-45A3-8546-1DFB1BBB9623}" dt="2019-01-03T11:11:26.207" v="639" actId="20577"/>
        <pc:sldMkLst>
          <pc:docMk/>
          <pc:sldMk cId="3136990927" sldId="306"/>
        </pc:sldMkLst>
        <pc:spChg chg="mod">
          <ac:chgData name="Helen Snelson" userId="a580bfd2c2fdb838" providerId="LiveId" clId="{1A7B0D4F-575D-45A3-8546-1DFB1BBB9623}" dt="2019-01-03T11:11:26.207" v="639" actId="20577"/>
          <ac:spMkLst>
            <pc:docMk/>
            <pc:sldMk cId="3136990927" sldId="306"/>
            <ac:spMk id="3" creationId="{00000000-0000-0000-0000-000000000000}"/>
          </ac:spMkLst>
        </pc:spChg>
        <pc:picChg chg="add mod modCrop">
          <ac:chgData name="Helen Snelson" userId="a580bfd2c2fdb838" providerId="LiveId" clId="{1A7B0D4F-575D-45A3-8546-1DFB1BBB9623}" dt="2019-01-03T11:10:51.604" v="628" actId="1076"/>
          <ac:picMkLst>
            <pc:docMk/>
            <pc:sldMk cId="3136990927" sldId="306"/>
            <ac:picMk id="2" creationId="{7165F000-AAAB-42D2-A0CF-1A3D1195B249}"/>
          </ac:picMkLst>
        </pc:picChg>
      </pc:sldChg>
      <pc:sldChg chg="del">
        <pc:chgData name="Helen Snelson" userId="a580bfd2c2fdb838" providerId="LiveId" clId="{1A7B0D4F-575D-45A3-8546-1DFB1BBB9623}" dt="2019-01-03T10:45:41.492" v="608" actId="2696"/>
        <pc:sldMkLst>
          <pc:docMk/>
          <pc:sldMk cId="4006068835" sldId="307"/>
        </pc:sldMkLst>
      </pc:sldChg>
      <pc:sldChg chg="del">
        <pc:chgData name="Helen Snelson" userId="a580bfd2c2fdb838" providerId="LiveId" clId="{1A7B0D4F-575D-45A3-8546-1DFB1BBB9623}" dt="2019-01-03T10:59:57.256" v="618" actId="2696"/>
        <pc:sldMkLst>
          <pc:docMk/>
          <pc:sldMk cId="2622415126" sldId="308"/>
        </pc:sldMkLst>
      </pc:sldChg>
      <pc:sldChg chg="modSp add">
        <pc:chgData name="Helen Snelson" userId="a580bfd2c2fdb838" providerId="LiveId" clId="{1A7B0D4F-575D-45A3-8546-1DFB1BBB9623}" dt="2019-01-03T10:34:04.406" v="607" actId="6549"/>
        <pc:sldMkLst>
          <pc:docMk/>
          <pc:sldMk cId="67044211" sldId="309"/>
        </pc:sldMkLst>
        <pc:spChg chg="mod">
          <ac:chgData name="Helen Snelson" userId="a580bfd2c2fdb838" providerId="LiveId" clId="{1A7B0D4F-575D-45A3-8546-1DFB1BBB9623}" dt="2019-01-03T10:24:04" v="12" actId="20577"/>
          <ac:spMkLst>
            <pc:docMk/>
            <pc:sldMk cId="67044211" sldId="309"/>
            <ac:spMk id="2" creationId="{01C592EB-29AD-4BF5-B3BA-A2ED711BF9F0}"/>
          </ac:spMkLst>
        </pc:spChg>
        <pc:spChg chg="mod">
          <ac:chgData name="Helen Snelson" userId="a580bfd2c2fdb838" providerId="LiveId" clId="{1A7B0D4F-575D-45A3-8546-1DFB1BBB9623}" dt="2019-01-03T10:34:04.406" v="607" actId="6549"/>
          <ac:spMkLst>
            <pc:docMk/>
            <pc:sldMk cId="67044211" sldId="309"/>
            <ac:spMk id="3" creationId="{553B6970-4A03-4791-A217-FCDF5746BDB9}"/>
          </ac:spMkLst>
        </pc:spChg>
      </pc:sldChg>
      <pc:sldChg chg="addSp delSp modSp">
        <pc:chgData name="Helen Snelson" userId="a580bfd2c2fdb838" providerId="LiveId" clId="{1A7B0D4F-575D-45A3-8546-1DFB1BBB9623}" dt="2019-01-03T10:59:50.704" v="617" actId="1076"/>
        <pc:sldMkLst>
          <pc:docMk/>
          <pc:sldMk cId="452342223" sldId="310"/>
        </pc:sldMkLst>
        <pc:spChg chg="add mod">
          <ac:chgData name="Helen Snelson" userId="a580bfd2c2fdb838" providerId="LiveId" clId="{1A7B0D4F-575D-45A3-8546-1DFB1BBB9623}" dt="2019-01-03T10:59:46.866" v="616" actId="1076"/>
          <ac:spMkLst>
            <pc:docMk/>
            <pc:sldMk cId="452342223" sldId="310"/>
            <ac:spMk id="2" creationId="{20DEC0E3-F6E4-464B-90F3-36CD80DBC1F2}"/>
          </ac:spMkLst>
        </pc:spChg>
        <pc:picChg chg="mod">
          <ac:chgData name="Helen Snelson" userId="a580bfd2c2fdb838" providerId="LiveId" clId="{1A7B0D4F-575D-45A3-8546-1DFB1BBB9623}" dt="2019-01-03T10:59:50.704" v="617" actId="1076"/>
          <ac:picMkLst>
            <pc:docMk/>
            <pc:sldMk cId="452342223" sldId="310"/>
            <ac:picMk id="5" creationId="{00000000-0000-0000-0000-000000000000}"/>
          </ac:picMkLst>
        </pc:picChg>
        <pc:picChg chg="del">
          <ac:chgData name="Helen Snelson" userId="a580bfd2c2fdb838" providerId="LiveId" clId="{1A7B0D4F-575D-45A3-8546-1DFB1BBB9623}" dt="2019-01-03T10:59:06.260" v="611" actId="478"/>
          <ac:picMkLst>
            <pc:docMk/>
            <pc:sldMk cId="452342223" sldId="310"/>
            <ac:picMk id="6" creationId="{00000000-0000-0000-0000-000000000000}"/>
          </ac:picMkLst>
        </pc:picChg>
      </pc:sldChg>
      <pc:sldChg chg="modSp add">
        <pc:chgData name="Helen Snelson" userId="a580bfd2c2fdb838" providerId="LiveId" clId="{1A7B0D4F-575D-45A3-8546-1DFB1BBB9623}" dt="2019-01-03T11:20:35.470" v="794" actId="113"/>
        <pc:sldMkLst>
          <pc:docMk/>
          <pc:sldMk cId="1466413491" sldId="311"/>
        </pc:sldMkLst>
        <pc:spChg chg="mod">
          <ac:chgData name="Helen Snelson" userId="a580bfd2c2fdb838" providerId="LiveId" clId="{1A7B0D4F-575D-45A3-8546-1DFB1BBB9623}" dt="2019-01-03T11:20:35.470" v="794" actId="113"/>
          <ac:spMkLst>
            <pc:docMk/>
            <pc:sldMk cId="1466413491" sldId="311"/>
            <ac:spMk id="2" creationId="{3E223C87-FE55-423C-9EF5-4231EB9F5C0F}"/>
          </ac:spMkLst>
        </pc:spChg>
        <pc:spChg chg="mod">
          <ac:chgData name="Helen Snelson" userId="a580bfd2c2fdb838" providerId="LiveId" clId="{1A7B0D4F-575D-45A3-8546-1DFB1BBB9623}" dt="2019-01-03T11:20:06.791" v="743" actId="14100"/>
          <ac:spMkLst>
            <pc:docMk/>
            <pc:sldMk cId="1466413491" sldId="311"/>
            <ac:spMk id="3" creationId="{A4AFC465-8A9B-4F4D-9DF9-569D144E3DC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3C2002-45EB-460E-A3EC-B4E3303EB57D}" type="doc">
      <dgm:prSet loTypeId="urn:microsoft.com/office/officeart/2005/8/layout/hProcess9" loCatId="process" qsTypeId="urn:microsoft.com/office/officeart/2005/8/quickstyle/simple1" qsCatId="simple" csTypeId="urn:microsoft.com/office/officeart/2005/8/colors/colorful3" csCatId="colorful" phldr="1"/>
      <dgm:spPr/>
    </dgm:pt>
    <dgm:pt modelId="{88001998-BA63-47BD-838F-4E05070F3FE8}">
      <dgm:prSet phldrT="[Text]"/>
      <dgm:spPr/>
      <dgm:t>
        <a:bodyPr/>
        <a:lstStyle/>
        <a:p>
          <a:r>
            <a:rPr lang="en-GB" dirty="0"/>
            <a:t>Topic</a:t>
          </a:r>
        </a:p>
      </dgm:t>
    </dgm:pt>
    <dgm:pt modelId="{EBBBE429-74DB-4D0D-ABFD-84B6A4D32319}" type="parTrans" cxnId="{0B06C45F-ABF0-4116-8AAF-442D2CA76966}">
      <dgm:prSet/>
      <dgm:spPr/>
      <dgm:t>
        <a:bodyPr/>
        <a:lstStyle/>
        <a:p>
          <a:endParaRPr lang="en-GB"/>
        </a:p>
      </dgm:t>
    </dgm:pt>
    <dgm:pt modelId="{A08C6D0E-DACF-43CF-869B-27862771806A}" type="sibTrans" cxnId="{0B06C45F-ABF0-4116-8AAF-442D2CA76966}">
      <dgm:prSet/>
      <dgm:spPr/>
      <dgm:t>
        <a:bodyPr/>
        <a:lstStyle/>
        <a:p>
          <a:endParaRPr lang="en-GB"/>
        </a:p>
      </dgm:t>
    </dgm:pt>
    <dgm:pt modelId="{C7544124-9EA3-43D9-8F7C-DD62D216BB6F}">
      <dgm:prSet phldrT="[Text]"/>
      <dgm:spPr/>
      <dgm:t>
        <a:bodyPr/>
        <a:lstStyle/>
        <a:p>
          <a:r>
            <a:rPr lang="en-GB" dirty="0"/>
            <a:t>Period</a:t>
          </a:r>
        </a:p>
      </dgm:t>
    </dgm:pt>
    <dgm:pt modelId="{E5048B5C-2159-441C-B93A-B326E7B34D36}" type="parTrans" cxnId="{F4DCC228-8EF3-4B17-B8F5-50699963E2DB}">
      <dgm:prSet/>
      <dgm:spPr/>
      <dgm:t>
        <a:bodyPr/>
        <a:lstStyle/>
        <a:p>
          <a:endParaRPr lang="en-GB"/>
        </a:p>
      </dgm:t>
    </dgm:pt>
    <dgm:pt modelId="{71D21D08-20F6-49E6-8AA2-4E9673A83B6B}" type="sibTrans" cxnId="{F4DCC228-8EF3-4B17-B8F5-50699963E2DB}">
      <dgm:prSet/>
      <dgm:spPr/>
      <dgm:t>
        <a:bodyPr/>
        <a:lstStyle/>
        <a:p>
          <a:endParaRPr lang="en-GB"/>
        </a:p>
      </dgm:t>
    </dgm:pt>
    <dgm:pt modelId="{578CB047-9CE5-4BD3-9F76-5EE72C13FC1B}">
      <dgm:prSet phldrT="[Text]"/>
      <dgm:spPr/>
      <dgm:t>
        <a:bodyPr/>
        <a:lstStyle/>
        <a:p>
          <a:r>
            <a:rPr lang="en-GB" dirty="0"/>
            <a:t>Wider</a:t>
          </a:r>
        </a:p>
      </dgm:t>
    </dgm:pt>
    <dgm:pt modelId="{3FEC4E6F-6AAA-4E4D-8374-4C1C950D3B50}" type="parTrans" cxnId="{C72504AB-AB00-4921-ADF9-6922D40D276D}">
      <dgm:prSet/>
      <dgm:spPr/>
      <dgm:t>
        <a:bodyPr/>
        <a:lstStyle/>
        <a:p>
          <a:endParaRPr lang="en-GB"/>
        </a:p>
      </dgm:t>
    </dgm:pt>
    <dgm:pt modelId="{779D9BD8-6222-4914-A9D9-87A731F9A5E8}" type="sibTrans" cxnId="{C72504AB-AB00-4921-ADF9-6922D40D276D}">
      <dgm:prSet/>
      <dgm:spPr/>
      <dgm:t>
        <a:bodyPr/>
        <a:lstStyle/>
        <a:p>
          <a:endParaRPr lang="en-GB"/>
        </a:p>
      </dgm:t>
    </dgm:pt>
    <dgm:pt modelId="{5745D57B-E5AE-4E41-BF3B-03DBF8BE4E2C}" type="pres">
      <dgm:prSet presAssocID="{0C3C2002-45EB-460E-A3EC-B4E3303EB57D}" presName="CompostProcess" presStyleCnt="0">
        <dgm:presLayoutVars>
          <dgm:dir/>
          <dgm:resizeHandles val="exact"/>
        </dgm:presLayoutVars>
      </dgm:prSet>
      <dgm:spPr/>
    </dgm:pt>
    <dgm:pt modelId="{17202B3B-14D2-423E-8865-C49797F2AADA}" type="pres">
      <dgm:prSet presAssocID="{0C3C2002-45EB-460E-A3EC-B4E3303EB57D}" presName="arrow" presStyleLbl="bgShp" presStyleIdx="0" presStyleCnt="1"/>
      <dgm:spPr/>
    </dgm:pt>
    <dgm:pt modelId="{BF18784F-3065-4B0A-8C72-419967DD7B24}" type="pres">
      <dgm:prSet presAssocID="{0C3C2002-45EB-460E-A3EC-B4E3303EB57D}" presName="linearProcess" presStyleCnt="0"/>
      <dgm:spPr/>
    </dgm:pt>
    <dgm:pt modelId="{8D536387-EB2A-4A4D-B82E-3D2C812C235C}" type="pres">
      <dgm:prSet presAssocID="{88001998-BA63-47BD-838F-4E05070F3FE8}" presName="textNode" presStyleLbl="node1" presStyleIdx="0" presStyleCnt="3">
        <dgm:presLayoutVars>
          <dgm:bulletEnabled val="1"/>
        </dgm:presLayoutVars>
      </dgm:prSet>
      <dgm:spPr/>
    </dgm:pt>
    <dgm:pt modelId="{1C65519C-D38B-40AF-BD76-EE954759B6E1}" type="pres">
      <dgm:prSet presAssocID="{A08C6D0E-DACF-43CF-869B-27862771806A}" presName="sibTrans" presStyleCnt="0"/>
      <dgm:spPr/>
    </dgm:pt>
    <dgm:pt modelId="{BC1EF388-1B57-4A9A-BA75-CFC91B201C4D}" type="pres">
      <dgm:prSet presAssocID="{C7544124-9EA3-43D9-8F7C-DD62D216BB6F}" presName="textNode" presStyleLbl="node1" presStyleIdx="1" presStyleCnt="3">
        <dgm:presLayoutVars>
          <dgm:bulletEnabled val="1"/>
        </dgm:presLayoutVars>
      </dgm:prSet>
      <dgm:spPr/>
    </dgm:pt>
    <dgm:pt modelId="{5DC6C837-E913-422C-ACE8-79B87A16C22D}" type="pres">
      <dgm:prSet presAssocID="{71D21D08-20F6-49E6-8AA2-4E9673A83B6B}" presName="sibTrans" presStyleCnt="0"/>
      <dgm:spPr/>
    </dgm:pt>
    <dgm:pt modelId="{19699F89-94D4-403E-84BD-5758F503C338}" type="pres">
      <dgm:prSet presAssocID="{578CB047-9CE5-4BD3-9F76-5EE72C13FC1B}" presName="textNode" presStyleLbl="node1" presStyleIdx="2" presStyleCnt="3">
        <dgm:presLayoutVars>
          <dgm:bulletEnabled val="1"/>
        </dgm:presLayoutVars>
      </dgm:prSet>
      <dgm:spPr/>
    </dgm:pt>
  </dgm:ptLst>
  <dgm:cxnLst>
    <dgm:cxn modelId="{FE0E1110-C38C-4C3D-9BC5-E00B7464D41F}" type="presOf" srcId="{C7544124-9EA3-43D9-8F7C-DD62D216BB6F}" destId="{BC1EF388-1B57-4A9A-BA75-CFC91B201C4D}" srcOrd="0" destOrd="0" presId="urn:microsoft.com/office/officeart/2005/8/layout/hProcess9"/>
    <dgm:cxn modelId="{F4DCC228-8EF3-4B17-B8F5-50699963E2DB}" srcId="{0C3C2002-45EB-460E-A3EC-B4E3303EB57D}" destId="{C7544124-9EA3-43D9-8F7C-DD62D216BB6F}" srcOrd="1" destOrd="0" parTransId="{E5048B5C-2159-441C-B93A-B326E7B34D36}" sibTransId="{71D21D08-20F6-49E6-8AA2-4E9673A83B6B}"/>
    <dgm:cxn modelId="{0B06C45F-ABF0-4116-8AAF-442D2CA76966}" srcId="{0C3C2002-45EB-460E-A3EC-B4E3303EB57D}" destId="{88001998-BA63-47BD-838F-4E05070F3FE8}" srcOrd="0" destOrd="0" parTransId="{EBBBE429-74DB-4D0D-ABFD-84B6A4D32319}" sibTransId="{A08C6D0E-DACF-43CF-869B-27862771806A}"/>
    <dgm:cxn modelId="{94228F77-4F4B-44CC-AB03-B1AD3D0D9501}" type="presOf" srcId="{0C3C2002-45EB-460E-A3EC-B4E3303EB57D}" destId="{5745D57B-E5AE-4E41-BF3B-03DBF8BE4E2C}" srcOrd="0" destOrd="0" presId="urn:microsoft.com/office/officeart/2005/8/layout/hProcess9"/>
    <dgm:cxn modelId="{09A5EB78-C1E1-46D3-B7A7-0A202E9ED5A1}" type="presOf" srcId="{88001998-BA63-47BD-838F-4E05070F3FE8}" destId="{8D536387-EB2A-4A4D-B82E-3D2C812C235C}" srcOrd="0" destOrd="0" presId="urn:microsoft.com/office/officeart/2005/8/layout/hProcess9"/>
    <dgm:cxn modelId="{C72504AB-AB00-4921-ADF9-6922D40D276D}" srcId="{0C3C2002-45EB-460E-A3EC-B4E3303EB57D}" destId="{578CB047-9CE5-4BD3-9F76-5EE72C13FC1B}" srcOrd="2" destOrd="0" parTransId="{3FEC4E6F-6AAA-4E4D-8374-4C1C950D3B50}" sibTransId="{779D9BD8-6222-4914-A9D9-87A731F9A5E8}"/>
    <dgm:cxn modelId="{4EE092B6-049F-47FC-8733-575DE63530BF}" type="presOf" srcId="{578CB047-9CE5-4BD3-9F76-5EE72C13FC1B}" destId="{19699F89-94D4-403E-84BD-5758F503C338}" srcOrd="0" destOrd="0" presId="urn:microsoft.com/office/officeart/2005/8/layout/hProcess9"/>
    <dgm:cxn modelId="{ECEDD686-8D33-4C7F-9444-FC979EAD12F1}" type="presParOf" srcId="{5745D57B-E5AE-4E41-BF3B-03DBF8BE4E2C}" destId="{17202B3B-14D2-423E-8865-C49797F2AADA}" srcOrd="0" destOrd="0" presId="urn:microsoft.com/office/officeart/2005/8/layout/hProcess9"/>
    <dgm:cxn modelId="{5D4FF808-B349-4926-9648-3E70E7AACD4C}" type="presParOf" srcId="{5745D57B-E5AE-4E41-BF3B-03DBF8BE4E2C}" destId="{BF18784F-3065-4B0A-8C72-419967DD7B24}" srcOrd="1" destOrd="0" presId="urn:microsoft.com/office/officeart/2005/8/layout/hProcess9"/>
    <dgm:cxn modelId="{92E65B9A-2CEF-4CEA-A436-DBD65A610EE7}" type="presParOf" srcId="{BF18784F-3065-4B0A-8C72-419967DD7B24}" destId="{8D536387-EB2A-4A4D-B82E-3D2C812C235C}" srcOrd="0" destOrd="0" presId="urn:microsoft.com/office/officeart/2005/8/layout/hProcess9"/>
    <dgm:cxn modelId="{D3BE7C97-7EA3-4557-A602-01DAF77EFD0F}" type="presParOf" srcId="{BF18784F-3065-4B0A-8C72-419967DD7B24}" destId="{1C65519C-D38B-40AF-BD76-EE954759B6E1}" srcOrd="1" destOrd="0" presId="urn:microsoft.com/office/officeart/2005/8/layout/hProcess9"/>
    <dgm:cxn modelId="{547D2933-CE64-46C7-A531-20A9355D1676}" type="presParOf" srcId="{BF18784F-3065-4B0A-8C72-419967DD7B24}" destId="{BC1EF388-1B57-4A9A-BA75-CFC91B201C4D}" srcOrd="2" destOrd="0" presId="urn:microsoft.com/office/officeart/2005/8/layout/hProcess9"/>
    <dgm:cxn modelId="{593BBFB3-4E4C-412C-B113-174353EF6B00}" type="presParOf" srcId="{BF18784F-3065-4B0A-8C72-419967DD7B24}" destId="{5DC6C837-E913-422C-ACE8-79B87A16C22D}" srcOrd="3" destOrd="0" presId="urn:microsoft.com/office/officeart/2005/8/layout/hProcess9"/>
    <dgm:cxn modelId="{294C45AA-91F3-426F-884C-685C4842DBD0}" type="presParOf" srcId="{BF18784F-3065-4B0A-8C72-419967DD7B24}" destId="{19699F89-94D4-403E-84BD-5758F503C338}"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02B3B-14D2-423E-8865-C49797F2AADA}">
      <dsp:nvSpPr>
        <dsp:cNvPr id="0" name=""/>
        <dsp:cNvSpPr/>
      </dsp:nvSpPr>
      <dsp:spPr>
        <a:xfrm>
          <a:off x="609599" y="0"/>
          <a:ext cx="6908800"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536387-EB2A-4A4D-B82E-3D2C812C235C}">
      <dsp:nvSpPr>
        <dsp:cNvPr id="0" name=""/>
        <dsp:cNvSpPr/>
      </dsp:nvSpPr>
      <dsp:spPr>
        <a:xfrm>
          <a:off x="2382" y="1625600"/>
          <a:ext cx="2480732"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GB" sz="5500" kern="1200" dirty="0"/>
            <a:t>Topic</a:t>
          </a:r>
        </a:p>
      </dsp:txBody>
      <dsp:txXfrm>
        <a:off x="108189" y="1731407"/>
        <a:ext cx="2269118" cy="1955852"/>
      </dsp:txXfrm>
    </dsp:sp>
    <dsp:sp modelId="{BC1EF388-1B57-4A9A-BA75-CFC91B201C4D}">
      <dsp:nvSpPr>
        <dsp:cNvPr id="0" name=""/>
        <dsp:cNvSpPr/>
      </dsp:nvSpPr>
      <dsp:spPr>
        <a:xfrm>
          <a:off x="2823633" y="1625600"/>
          <a:ext cx="2480732" cy="2167466"/>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GB" sz="5500" kern="1200" dirty="0"/>
            <a:t>Period</a:t>
          </a:r>
        </a:p>
      </dsp:txBody>
      <dsp:txXfrm>
        <a:off x="2929440" y="1731407"/>
        <a:ext cx="2269118" cy="1955852"/>
      </dsp:txXfrm>
    </dsp:sp>
    <dsp:sp modelId="{19699F89-94D4-403E-84BD-5758F503C338}">
      <dsp:nvSpPr>
        <dsp:cNvPr id="0" name=""/>
        <dsp:cNvSpPr/>
      </dsp:nvSpPr>
      <dsp:spPr>
        <a:xfrm>
          <a:off x="5644884" y="1625600"/>
          <a:ext cx="2480732" cy="2167466"/>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GB" sz="5500" kern="1200" dirty="0"/>
            <a:t>Wider</a:t>
          </a:r>
        </a:p>
      </dsp:txBody>
      <dsp:txXfrm>
        <a:off x="5750691" y="1731407"/>
        <a:ext cx="2269118" cy="195585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47:05.88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60,'4'3,"0"0,1-1,-1 1,1-1,-1 0,1 0,0 0,0 0,0-1,17 6,8 5,1-3,0 0,1-2,-1-2,1 0,1-2,-1-2,32-2,601-1,-356 3,-217 2,30 8,19 2,876 0,-668-15,2380 2,-2722 1,1-1,-1-1,1 1,-1-1,1-1,-1 1,0-1,1-1,-1 1,0-1,0 0,1-2,15-6,1 0,10-1,-10 3,0 0,13-9,-25 13,1 0,0 0,0 1,1 1,-1 0,1 1,-1 0,7 1,0-1,0 0,0-2,11-3,4-4,-18 4,0 2,1 0,0 1,0 1,7 0,-7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47:09.8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1,'71'0,"1"4,-1 3,16 0,1-4,36-4,-16-1,-91 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48:52.22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64,'38'0,"-19"1,1 0,0-2,-1 0,1-1,-1-1,1-1,16-6,-17 4,1 2,0 0,0 0,0 2,0 1,0 0,18 3,-11-1,1-2,-1 0,26-6,2 0,1 1,0 3,0 3,13 3,31-2,1926-1,-2003 2,1 0,-1 2,0 0,7 4,-5-2,0-1,0-1,16 0,436-2,-237-4,-223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48:56.82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47,'128'1,"139"-3,-234-2,1-1,13-5,-16 3,1 2,26-2,99 8,-86 1,42-5,-91 0,-1-2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51:05.22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0,'0'0,"3"0,8 0,5 0,3 0,2 0,0 0,1 0,-1 0,-1 0,4 0,0 0,0 0,-5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51:10.49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0 119,'13'-1,"0"0,-1-1,11-3,29-4,48 6,-42 1,48-7,130-21,-190 20,14-5,-29 6,-1 2,1 0,28 0,185 6,-115 3,422-2,-517 1,1 3,-1 0,8 4,52 7,21-8,-58-5,42 7,46 12,-25-2,-87-14,1-2,-1-1,1-1,23-4,15 1,277 2,-307-3,-21-1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51:53.54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0,'1207'0,"-1185"2,-1 0,1 2,-1 0,0 2,0 0,0 1,3 3,-5-2,1-1,1-1,-1 0,1-2,0 0,0-1,11-1,316-5,-315 2,-1-2,9-3,-6 1,31 0,-22 4,0-1,0-3,0-1,14-6,-27 7,1 0,-1 2,1 2,-1 0,1 3,19-2,797 1,-823 1,-1 1,0 0,0 2,-1 1,2 2,-7-3,-5-2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52:55.23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40,'406'0,"-388"-1,0-1,0 0,0-2,0 0,2-2,-1 0,1 2,-1 0,1 1,5 1,374 0,-194 4,-167-2,0 1,-1 3,1 0,-1 3,11 4,-15-2,1-1,0-2,32 2,-48-7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3T11:53:23.53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0 240,'383'0,"-358"-1,0-2,14-2,38-4,-62 8,6 1,0-1,0-1,0-1,0 0,0-2,11-4,-18 5,1 0,0 0,0 2,1 0,10 0,80 3,-40 1,-37-3,-1 0,1-2,17-4,-16 3,0 1,0 1,7 2,-2-1,0 0,9-4,25-3,-1 3,7 3,139 5,-211-3,163 10,59 0,301 2,-378-8,-35-2,36 8,-15 12,-78-11,1-3,14-1,391-4,-257-5,1833 2,-2027-1,0 0,0 0,0-1,6-3,-6 2,1 1,-1 0,11 0,16 2,-25 1,0-1,1-1,-1 0,9-2,-18 2,0 0,1-1,-1 1,-1-1,1 0,0 0,0 0,-1 0,1-1,-1 1,0-1,0 0,0 0,0 0,0 0,1-3,3-5,-1 0,-1 0,0-1,3-9,-4 11,0-1,1 1,0 0,0 0,1 0,-3 7,-1-1,1 1,0 0,0 0,1 0,-1 0,1 1,-1-1,1 1,0 0,0 0,0 0,0 0,0 1,1 0,8-2,0 0,0 2,-1-1,1 2,11 0,-1 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1C05-4CA6-4C86-A5F5-4D1A1EBA58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378A08-102C-4271-B6FA-350FDD3194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DEFE18B-43F7-4AF8-81EC-C27254029EF6}"/>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5" name="Footer Placeholder 4">
            <a:extLst>
              <a:ext uri="{FF2B5EF4-FFF2-40B4-BE49-F238E27FC236}">
                <a16:creationId xmlns:a16="http://schemas.microsoft.com/office/drawing/2014/main" id="{FD3FC4DB-4B5A-41D9-B492-47A2FF358C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91C534-26F2-4881-BEC9-18ECD4989929}"/>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1645187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91005-FAE7-4847-AD10-0C58B78BA0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D61B23-F734-4561-939E-DB3B4B7456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66D18F-7527-4258-A812-7F24E042CB56}"/>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5" name="Footer Placeholder 4">
            <a:extLst>
              <a:ext uri="{FF2B5EF4-FFF2-40B4-BE49-F238E27FC236}">
                <a16:creationId xmlns:a16="http://schemas.microsoft.com/office/drawing/2014/main" id="{2D893418-24B4-4D34-B43A-4CFCCC8F8B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31CACF-AD45-4B0F-B92F-647B52E91335}"/>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3130183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7E7D-DD76-4207-A3C0-8166C1F770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2BE1697-CBEE-414A-B91C-1B61045660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A46F0BC-3FE3-4D6C-8938-BE1683352A53}"/>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5" name="Footer Placeholder 4">
            <a:extLst>
              <a:ext uri="{FF2B5EF4-FFF2-40B4-BE49-F238E27FC236}">
                <a16:creationId xmlns:a16="http://schemas.microsoft.com/office/drawing/2014/main" id="{34B9C75E-AB74-4657-B8EC-5A5CAA3B8C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CFE3F5-E98F-4916-9F4C-7C633CF47276}"/>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661525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0105D-2B5B-4A0E-8CDF-A766DCF4C9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447BDD-76B5-4206-B552-F024CCB152F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15008B-5AEE-411B-AE83-A63E5A94D76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6E661A3-48B7-4799-968D-91809121A2AB}"/>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6" name="Footer Placeholder 5">
            <a:extLst>
              <a:ext uri="{FF2B5EF4-FFF2-40B4-BE49-F238E27FC236}">
                <a16:creationId xmlns:a16="http://schemas.microsoft.com/office/drawing/2014/main" id="{B3A36A2A-9313-4D08-ACA4-1BE18B8C4D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61AADF-ABCC-4371-8287-EE6A11AC4E15}"/>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899894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4379-5DB7-468B-AC1D-DA6DED24C0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C0406B-2FB3-43E0-8597-33392A824D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7CF7AE-DB39-4FAB-8BF2-1B50784877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CC65252-64D8-4D10-80AF-A54DC7349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15B34F-9A23-4466-93F0-5DC1EF93007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764E574-73F6-497A-9657-8773926FB588}"/>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8" name="Footer Placeholder 7">
            <a:extLst>
              <a:ext uri="{FF2B5EF4-FFF2-40B4-BE49-F238E27FC236}">
                <a16:creationId xmlns:a16="http://schemas.microsoft.com/office/drawing/2014/main" id="{9D95516E-6C4E-48F9-A570-22CF49BA41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54A535-B0C1-48CC-A316-8B0F2CF3A9D5}"/>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149300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337A0-3729-4950-80F3-ED45AB1E9B9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41A34C2-A61A-43D1-B57F-39444EF9590F}"/>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4" name="Footer Placeholder 3">
            <a:extLst>
              <a:ext uri="{FF2B5EF4-FFF2-40B4-BE49-F238E27FC236}">
                <a16:creationId xmlns:a16="http://schemas.microsoft.com/office/drawing/2014/main" id="{40371FDE-60DE-44AD-B14B-EE064463336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2F7ED89-9D73-4D95-8276-944AFEB92BC9}"/>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181481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2DC25A-82AA-4723-8E34-4E7DD1E7639B}"/>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3" name="Footer Placeholder 2">
            <a:extLst>
              <a:ext uri="{FF2B5EF4-FFF2-40B4-BE49-F238E27FC236}">
                <a16:creationId xmlns:a16="http://schemas.microsoft.com/office/drawing/2014/main" id="{BD8AE106-5012-43FD-9F85-4AED9452FD5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A3E44BE-59A7-4F48-87A4-63349A021C99}"/>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326764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473FB-B251-48BA-A64B-6C052D7C1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22978A6-CC58-4908-8F61-7510AE65A8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6902EC-A227-4B53-83E3-332D6F704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0D8DB1-44D7-46B9-9188-477135880F24}"/>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6" name="Footer Placeholder 5">
            <a:extLst>
              <a:ext uri="{FF2B5EF4-FFF2-40B4-BE49-F238E27FC236}">
                <a16:creationId xmlns:a16="http://schemas.microsoft.com/office/drawing/2014/main" id="{B9F8884D-1105-4864-8672-F8C98834A5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7D3E65-CAB8-404A-BE7E-1CA569A64032}"/>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2408566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F8028-4A62-4425-9268-83979A762B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7849785-1E0C-4E17-B701-3FD31C02C5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D502FF8-AA47-4041-9815-333BA4F03E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59B4B1-F64A-4CCD-BE06-3898430854F1}"/>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6" name="Footer Placeholder 5">
            <a:extLst>
              <a:ext uri="{FF2B5EF4-FFF2-40B4-BE49-F238E27FC236}">
                <a16:creationId xmlns:a16="http://schemas.microsoft.com/office/drawing/2014/main" id="{7EFB28A0-DEEE-4E69-8777-99E60A6020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A2C8D4-1E95-494A-9DEB-2A5370303CFD}"/>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1888022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4D34-DBE4-4C3C-B7A1-1871750B45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CC4D06-FFC5-4B51-8E8F-C7E49279260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E0F616-B901-4885-878A-61C6D7B77FBD}"/>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5" name="Footer Placeholder 4">
            <a:extLst>
              <a:ext uri="{FF2B5EF4-FFF2-40B4-BE49-F238E27FC236}">
                <a16:creationId xmlns:a16="http://schemas.microsoft.com/office/drawing/2014/main" id="{466DCF26-AC3C-4036-A57F-A34904CCD2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7198BE-AA5A-4132-BDDC-302D225F19BD}"/>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384009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14B73-2189-4201-A480-43A7FD7A61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8EB635-783D-4199-BD19-51536985AD3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5FA0F5-EEE0-498E-962E-FE7A73D4BE2C}"/>
              </a:ext>
            </a:extLst>
          </p:cNvPr>
          <p:cNvSpPr>
            <a:spLocks noGrp="1"/>
          </p:cNvSpPr>
          <p:nvPr>
            <p:ph type="dt" sz="half" idx="10"/>
          </p:nvPr>
        </p:nvSpPr>
        <p:spPr/>
        <p:txBody>
          <a:bodyPr/>
          <a:lstStyle/>
          <a:p>
            <a:fld id="{06A3789B-1319-406F-AC05-E02BB8D4539D}" type="datetimeFigureOut">
              <a:rPr lang="en-GB" smtClean="0"/>
              <a:t>03/01/2019</a:t>
            </a:fld>
            <a:endParaRPr lang="en-GB"/>
          </a:p>
        </p:txBody>
      </p:sp>
      <p:sp>
        <p:nvSpPr>
          <p:cNvPr id="5" name="Footer Placeholder 4">
            <a:extLst>
              <a:ext uri="{FF2B5EF4-FFF2-40B4-BE49-F238E27FC236}">
                <a16:creationId xmlns:a16="http://schemas.microsoft.com/office/drawing/2014/main" id="{96FD7611-02ED-4FED-9001-E3D7A3807C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B58329-5BE6-4A89-9A78-5FC4650FB038}"/>
              </a:ext>
            </a:extLst>
          </p:cNvPr>
          <p:cNvSpPr>
            <a:spLocks noGrp="1"/>
          </p:cNvSpPr>
          <p:nvPr>
            <p:ph type="sldNum" sz="quarter" idx="12"/>
          </p:nvPr>
        </p:nvSpPr>
        <p:spPr/>
        <p:txBody>
          <a:bodyPr/>
          <a:lstStyle/>
          <a:p>
            <a:fld id="{33CB0014-DBE2-430F-BD1A-D3FD12078E32}" type="slidenum">
              <a:rPr lang="en-GB" smtClean="0"/>
              <a:t>‹#›</a:t>
            </a:fld>
            <a:endParaRPr lang="en-GB"/>
          </a:p>
        </p:txBody>
      </p:sp>
    </p:spTree>
    <p:extLst>
      <p:ext uri="{BB962C8B-B14F-4D97-AF65-F5344CB8AC3E}">
        <p14:creationId xmlns:p14="http://schemas.microsoft.com/office/powerpoint/2010/main" val="555243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3F9F25-5941-4891-B4ED-42EE401203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A4B587-E916-4846-A58C-CF036EFFA5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020EBB-8F24-471F-B6AB-63402087E3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A3789B-1319-406F-AC05-E02BB8D4539D}" type="datetimeFigureOut">
              <a:rPr lang="en-GB" smtClean="0"/>
              <a:t>03/01/2019</a:t>
            </a:fld>
            <a:endParaRPr lang="en-GB"/>
          </a:p>
        </p:txBody>
      </p:sp>
      <p:sp>
        <p:nvSpPr>
          <p:cNvPr id="5" name="Footer Placeholder 4">
            <a:extLst>
              <a:ext uri="{FF2B5EF4-FFF2-40B4-BE49-F238E27FC236}">
                <a16:creationId xmlns:a16="http://schemas.microsoft.com/office/drawing/2014/main" id="{91B05BA1-F810-44CD-8B9A-DB71A2A28F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0DAB6FE-3153-4529-8A5A-28EDC6B886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B0014-DBE2-430F-BD1A-D3FD12078E32}" type="slidenum">
              <a:rPr lang="en-GB" smtClean="0"/>
              <a:t>‹#›</a:t>
            </a:fld>
            <a:endParaRPr lang="en-GB"/>
          </a:p>
        </p:txBody>
      </p:sp>
    </p:spTree>
    <p:extLst>
      <p:ext uri="{BB962C8B-B14F-4D97-AF65-F5344CB8AC3E}">
        <p14:creationId xmlns:p14="http://schemas.microsoft.com/office/powerpoint/2010/main" val="1365038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top10trails.com/yorkshire-wolds-way/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hist.cam.ac.uk/prospective-undergrads/virtual-classroom/primary-source-exercises/sources-wars-rose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Ww06W9N8prc"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6.xml"/><Relationship Id="rId18" Type="http://schemas.openxmlformats.org/officeDocument/2006/relationships/image" Target="../media/image23.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20.png"/><Relationship Id="rId17" Type="http://schemas.openxmlformats.org/officeDocument/2006/relationships/customXml" Target="../ink/ink8.xml"/><Relationship Id="rId2" Type="http://schemas.openxmlformats.org/officeDocument/2006/relationships/image" Target="../media/image12.png"/><Relationship Id="rId16" Type="http://schemas.openxmlformats.org/officeDocument/2006/relationships/image" Target="../media/image22.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19.png"/><Relationship Id="rId19" Type="http://schemas.openxmlformats.org/officeDocument/2006/relationships/customXml" Target="../ink/ink9.xml"/><Relationship Id="rId4" Type="http://schemas.openxmlformats.org/officeDocument/2006/relationships/image" Target="../media/image16.png"/><Relationship Id="rId9" Type="http://schemas.openxmlformats.org/officeDocument/2006/relationships/customXml" Target="../ink/ink4.xml"/><Relationship Id="rId1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theguardian.com/world/2003/mar/20/iraq.georgebush" TargetMode="External"/><Relationship Id="rId2" Type="http://schemas.openxmlformats.org/officeDocument/2006/relationships/hyperlink" Target="https://www.youtube.com/watch?v=5BwxI_l84dc"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CFA373-8F41-413C-A2D4-363FDDB0B2B4}"/>
              </a:ext>
            </a:extLst>
          </p:cNvPr>
          <p:cNvSpPr>
            <a:spLocks noGrp="1"/>
          </p:cNvSpPr>
          <p:nvPr>
            <p:ph type="ctrTitle"/>
          </p:nvPr>
        </p:nvSpPr>
        <p:spPr>
          <a:xfrm>
            <a:off x="5021821" y="3812954"/>
            <a:ext cx="6465287" cy="1516014"/>
          </a:xfrm>
        </p:spPr>
        <p:txBody>
          <a:bodyPr>
            <a:normAutofit/>
          </a:bodyPr>
          <a:lstStyle/>
          <a:p>
            <a:pPr algn="l"/>
            <a:r>
              <a:rPr lang="en-GB" sz="3400" dirty="0">
                <a:solidFill>
                  <a:srgbClr val="FFFFFF"/>
                </a:solidFill>
              </a:rPr>
              <a:t>“Bumping into sources and asking (and answering?) intelligent questions about them.” </a:t>
            </a:r>
          </a:p>
        </p:txBody>
      </p:sp>
      <p:sp>
        <p:nvSpPr>
          <p:cNvPr id="3" name="Subtitle 2">
            <a:extLst>
              <a:ext uri="{FF2B5EF4-FFF2-40B4-BE49-F238E27FC236}">
                <a16:creationId xmlns:a16="http://schemas.microsoft.com/office/drawing/2014/main" id="{653BF6CE-DFC3-4F9E-AD2C-8F6A11B2A2BC}"/>
              </a:ext>
            </a:extLst>
          </p:cNvPr>
          <p:cNvSpPr>
            <a:spLocks noGrp="1"/>
          </p:cNvSpPr>
          <p:nvPr>
            <p:ph type="subTitle" idx="1"/>
          </p:nvPr>
        </p:nvSpPr>
        <p:spPr>
          <a:xfrm>
            <a:off x="5021821" y="5550568"/>
            <a:ext cx="6465286" cy="602551"/>
          </a:xfrm>
        </p:spPr>
        <p:txBody>
          <a:bodyPr>
            <a:normAutofit/>
          </a:bodyPr>
          <a:lstStyle/>
          <a:p>
            <a:pPr algn="l"/>
            <a:r>
              <a:rPr lang="en-GB" sz="2000" dirty="0">
                <a:solidFill>
                  <a:srgbClr val="D9D9D9"/>
                </a:solidFill>
              </a:rPr>
              <a:t>Using sources as evidence without death by exam question!</a:t>
            </a:r>
          </a:p>
        </p:txBody>
      </p:sp>
      <p:cxnSp>
        <p:nvCxnSpPr>
          <p:cNvPr id="42" name="Straight Connector 41">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CA350AF-DF05-4911-AAB8-9C4B74A5F8BA}"/>
              </a:ext>
            </a:extLst>
          </p:cNvPr>
          <p:cNvPicPr>
            <a:picLocks noChangeAspect="1"/>
          </p:cNvPicPr>
          <p:nvPr/>
        </p:nvPicPr>
        <p:blipFill rotWithShape="1">
          <a:blip r:embed="rId2"/>
          <a:srcRect l="35" r="10700" b="-2"/>
          <a:stretch/>
        </p:blipFill>
        <p:spPr>
          <a:xfrm>
            <a:off x="317635" y="321733"/>
            <a:ext cx="4160452" cy="6214534"/>
          </a:xfrm>
          <a:prstGeom prst="rect">
            <a:avLst/>
          </a:prstGeom>
        </p:spPr>
      </p:pic>
      <p:pic>
        <p:nvPicPr>
          <p:cNvPr id="5" name="Picture 4">
            <a:extLst>
              <a:ext uri="{FF2B5EF4-FFF2-40B4-BE49-F238E27FC236}">
                <a16:creationId xmlns:a16="http://schemas.microsoft.com/office/drawing/2014/main" id="{0FA2A27B-3FC6-44D4-908E-27E2A54F1522}"/>
              </a:ext>
            </a:extLst>
          </p:cNvPr>
          <p:cNvPicPr>
            <a:picLocks noChangeAspect="1"/>
          </p:cNvPicPr>
          <p:nvPr/>
        </p:nvPicPr>
        <p:blipFill rotWithShape="1">
          <a:blip r:embed="rId3"/>
          <a:srcRect t="10724" r="2" b="26598"/>
          <a:stretch/>
        </p:blipFill>
        <p:spPr>
          <a:xfrm>
            <a:off x="4654296" y="299363"/>
            <a:ext cx="7217085" cy="3008188"/>
          </a:xfrm>
          <a:prstGeom prst="rect">
            <a:avLst/>
          </a:prstGeom>
        </p:spPr>
      </p:pic>
    </p:spTree>
    <p:extLst>
      <p:ext uri="{BB962C8B-B14F-4D97-AF65-F5344CB8AC3E}">
        <p14:creationId xmlns:p14="http://schemas.microsoft.com/office/powerpoint/2010/main" val="2370309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A7CB-1044-40B6-8C5E-1D48E65E12E0}"/>
              </a:ext>
            </a:extLst>
          </p:cNvPr>
          <p:cNvSpPr>
            <a:spLocks noGrp="1"/>
          </p:cNvSpPr>
          <p:nvPr>
            <p:ph type="title"/>
          </p:nvPr>
        </p:nvSpPr>
        <p:spPr/>
        <p:txBody>
          <a:bodyPr/>
          <a:lstStyle/>
          <a:p>
            <a:r>
              <a:rPr lang="en-GB" b="1" dirty="0"/>
              <a:t>Seems to hinge around the meaning of…</a:t>
            </a:r>
          </a:p>
        </p:txBody>
      </p:sp>
      <p:sp>
        <p:nvSpPr>
          <p:cNvPr id="3" name="Content Placeholder 2">
            <a:extLst>
              <a:ext uri="{FF2B5EF4-FFF2-40B4-BE49-F238E27FC236}">
                <a16:creationId xmlns:a16="http://schemas.microsoft.com/office/drawing/2014/main" id="{FCD39B56-8684-4C1C-BCFA-FC54DF44C986}"/>
              </a:ext>
            </a:extLst>
          </p:cNvPr>
          <p:cNvSpPr>
            <a:spLocks noGrp="1"/>
          </p:cNvSpPr>
          <p:nvPr>
            <p:ph idx="1"/>
          </p:nvPr>
        </p:nvSpPr>
        <p:spPr>
          <a:xfrm>
            <a:off x="838200" y="2507455"/>
            <a:ext cx="10515600" cy="3669507"/>
          </a:xfrm>
        </p:spPr>
        <p:txBody>
          <a:bodyPr>
            <a:normAutofit/>
          </a:bodyPr>
          <a:lstStyle/>
          <a:p>
            <a:r>
              <a:rPr lang="en-GB" sz="4400" dirty="0"/>
              <a:t>Developed understanding</a:t>
            </a:r>
          </a:p>
          <a:p>
            <a:r>
              <a:rPr lang="en-GB" sz="4400" dirty="0"/>
              <a:t>Complex understanding</a:t>
            </a:r>
          </a:p>
          <a:p>
            <a:r>
              <a:rPr lang="en-GB" sz="4400" dirty="0"/>
              <a:t>Sustained judgement</a:t>
            </a:r>
          </a:p>
        </p:txBody>
      </p:sp>
    </p:spTree>
    <p:extLst>
      <p:ext uri="{BB962C8B-B14F-4D97-AF65-F5344CB8AC3E}">
        <p14:creationId xmlns:p14="http://schemas.microsoft.com/office/powerpoint/2010/main" val="2369524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1395-49F8-49AC-B7F4-D953EB671B0E}"/>
              </a:ext>
            </a:extLst>
          </p:cNvPr>
          <p:cNvSpPr>
            <a:spLocks noGrp="1"/>
          </p:cNvSpPr>
          <p:nvPr>
            <p:ph type="title"/>
          </p:nvPr>
        </p:nvSpPr>
        <p:spPr/>
        <p:txBody>
          <a:bodyPr/>
          <a:lstStyle/>
          <a:p>
            <a:r>
              <a:rPr lang="en-GB" b="1" dirty="0"/>
              <a:t>The high-achievers with sources…</a:t>
            </a:r>
          </a:p>
        </p:txBody>
      </p:sp>
      <p:sp>
        <p:nvSpPr>
          <p:cNvPr id="3" name="Content Placeholder 2">
            <a:extLst>
              <a:ext uri="{FF2B5EF4-FFF2-40B4-BE49-F238E27FC236}">
                <a16:creationId xmlns:a16="http://schemas.microsoft.com/office/drawing/2014/main" id="{25C8DF19-23A6-48CE-AC60-84B1B5DA3578}"/>
              </a:ext>
            </a:extLst>
          </p:cNvPr>
          <p:cNvSpPr>
            <a:spLocks noGrp="1"/>
          </p:cNvSpPr>
          <p:nvPr>
            <p:ph idx="1"/>
          </p:nvPr>
        </p:nvSpPr>
        <p:spPr/>
        <p:txBody>
          <a:bodyPr>
            <a:normAutofit/>
          </a:bodyPr>
          <a:lstStyle/>
          <a:p>
            <a:r>
              <a:rPr lang="en-GB" sz="3600" dirty="0"/>
              <a:t>Really secure topic, period and wider knowledge</a:t>
            </a:r>
          </a:p>
        </p:txBody>
      </p:sp>
    </p:spTree>
    <p:extLst>
      <p:ext uri="{BB962C8B-B14F-4D97-AF65-F5344CB8AC3E}">
        <p14:creationId xmlns:p14="http://schemas.microsoft.com/office/powerpoint/2010/main" val="3516243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F30C0-BBC6-4532-B8CC-FB0D5BB4944F}"/>
              </a:ext>
            </a:extLst>
          </p:cNvPr>
          <p:cNvSpPr>
            <a:spLocks noGrp="1"/>
          </p:cNvSpPr>
          <p:nvPr>
            <p:ph type="title"/>
          </p:nvPr>
        </p:nvSpPr>
        <p:spPr/>
        <p:txBody>
          <a:bodyPr/>
          <a:lstStyle/>
          <a:p>
            <a:r>
              <a:rPr lang="en-GB" dirty="0"/>
              <a:t>How useful is source A to a historian </a:t>
            </a:r>
            <a:r>
              <a:rPr lang="en-GB" b="1" dirty="0"/>
              <a:t>studying Oliver Cromwell?</a:t>
            </a:r>
          </a:p>
        </p:txBody>
      </p:sp>
      <p:sp>
        <p:nvSpPr>
          <p:cNvPr id="3" name="Content Placeholder 2">
            <a:extLst>
              <a:ext uri="{FF2B5EF4-FFF2-40B4-BE49-F238E27FC236}">
                <a16:creationId xmlns:a16="http://schemas.microsoft.com/office/drawing/2014/main" id="{CC52EC01-2F8D-4658-A322-D912CB585042}"/>
              </a:ext>
            </a:extLst>
          </p:cNvPr>
          <p:cNvSpPr>
            <a:spLocks noGrp="1"/>
          </p:cNvSpPr>
          <p:nvPr>
            <p:ph idx="1"/>
          </p:nvPr>
        </p:nvSpPr>
        <p:spPr/>
        <p:txBody>
          <a:bodyPr>
            <a:normAutofit fontScale="92500" lnSpcReduction="20000"/>
          </a:bodyPr>
          <a:lstStyle/>
          <a:p>
            <a:r>
              <a:rPr lang="en-GB" dirty="0"/>
              <a:t>A framework chronology of his life – including where was he when?</a:t>
            </a:r>
          </a:p>
          <a:p>
            <a:r>
              <a:rPr lang="en-GB" dirty="0"/>
              <a:t>Detailed story knowledge of his role in developing the New Model Army, defeat of Irish Catholics, role at the trial of the King, role as Lord Protector, actions in and against Parliament.</a:t>
            </a:r>
          </a:p>
          <a:p>
            <a:r>
              <a:rPr lang="en-GB" dirty="0"/>
              <a:t>Conceptual understanding of: parliamentary sovereignty, divine right of kings, Puritan, Lord Protector, republic, Major General, civil war, Interregnum, revolutionary thought.</a:t>
            </a:r>
          </a:p>
          <a:p>
            <a:r>
              <a:rPr lang="en-GB" dirty="0"/>
              <a:t>Sense of period: including structure of society in the 17</a:t>
            </a:r>
            <a:r>
              <a:rPr lang="en-GB" baseline="30000" dirty="0"/>
              <a:t>th</a:t>
            </a:r>
            <a:r>
              <a:rPr lang="en-GB" dirty="0"/>
              <a:t> century, importance of religious belief to all aspects of life.</a:t>
            </a:r>
          </a:p>
          <a:p>
            <a:r>
              <a:rPr lang="en-GB" dirty="0"/>
              <a:t>Sense of person: what/who motivated and inspired and annoyed him? His beliefs? His friends/enemies? </a:t>
            </a:r>
          </a:p>
          <a:p>
            <a:r>
              <a:rPr lang="en-GB" dirty="0"/>
              <a:t>Reputation: at the time and since (the marmite factor!)</a:t>
            </a:r>
          </a:p>
          <a:p>
            <a:endParaRPr lang="en-GB" dirty="0"/>
          </a:p>
        </p:txBody>
      </p:sp>
      <p:sp>
        <p:nvSpPr>
          <p:cNvPr id="4" name="Rectangle 3">
            <a:extLst>
              <a:ext uri="{FF2B5EF4-FFF2-40B4-BE49-F238E27FC236}">
                <a16:creationId xmlns:a16="http://schemas.microsoft.com/office/drawing/2014/main" id="{85E34B98-ED79-4BB0-971A-9E7E139C39D9}"/>
              </a:ext>
            </a:extLst>
          </p:cNvPr>
          <p:cNvSpPr/>
          <p:nvPr/>
        </p:nvSpPr>
        <p:spPr>
          <a:xfrm>
            <a:off x="6962467" y="6176963"/>
            <a:ext cx="5047279" cy="369332"/>
          </a:xfrm>
          <a:prstGeom prst="rect">
            <a:avLst/>
          </a:prstGeom>
        </p:spPr>
        <p:txBody>
          <a:bodyPr wrap="none">
            <a:spAutoFit/>
          </a:bodyPr>
          <a:lstStyle/>
          <a:p>
            <a:r>
              <a:rPr lang="en-GB" dirty="0">
                <a:hlinkClick r:id="rId2"/>
              </a:rPr>
              <a:t>http://www.top10trails.com/yorkshire-wolds-way/4</a:t>
            </a:r>
            <a:endParaRPr lang="en-GB" dirty="0"/>
          </a:p>
        </p:txBody>
      </p:sp>
    </p:spTree>
    <p:extLst>
      <p:ext uri="{BB962C8B-B14F-4D97-AF65-F5344CB8AC3E}">
        <p14:creationId xmlns:p14="http://schemas.microsoft.com/office/powerpoint/2010/main" val="2553836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537" y="0"/>
            <a:ext cx="5748737" cy="6858000"/>
          </a:xfrm>
          <a:prstGeom prst="rect">
            <a:avLst/>
          </a:prstGeom>
        </p:spPr>
      </p:pic>
      <p:sp>
        <p:nvSpPr>
          <p:cNvPr id="3" name="TextBox 2">
            <a:extLst>
              <a:ext uri="{FF2B5EF4-FFF2-40B4-BE49-F238E27FC236}">
                <a16:creationId xmlns:a16="http://schemas.microsoft.com/office/drawing/2014/main" id="{313121F5-54B8-414C-99D9-DD340C47FBB4}"/>
              </a:ext>
            </a:extLst>
          </p:cNvPr>
          <p:cNvSpPr txBox="1"/>
          <p:nvPr/>
        </p:nvSpPr>
        <p:spPr>
          <a:xfrm>
            <a:off x="7900988" y="1635919"/>
            <a:ext cx="3629025" cy="3539430"/>
          </a:xfrm>
          <a:prstGeom prst="rect">
            <a:avLst/>
          </a:prstGeom>
          <a:noFill/>
        </p:spPr>
        <p:txBody>
          <a:bodyPr wrap="square" rtlCol="0">
            <a:spAutoFit/>
          </a:bodyPr>
          <a:lstStyle/>
          <a:p>
            <a:r>
              <a:rPr lang="en-GB" sz="2800" b="1" dirty="0"/>
              <a:t>Three scales of knowledge:</a:t>
            </a:r>
          </a:p>
          <a:p>
            <a:endParaRPr lang="en-GB" sz="2800" b="1" dirty="0"/>
          </a:p>
          <a:p>
            <a:r>
              <a:rPr lang="en-GB" sz="2800" b="1" dirty="0"/>
              <a:t>TOPIC</a:t>
            </a:r>
          </a:p>
          <a:p>
            <a:endParaRPr lang="en-GB" sz="2800" b="1" dirty="0"/>
          </a:p>
          <a:p>
            <a:r>
              <a:rPr lang="en-GB" sz="2800" b="1" dirty="0"/>
              <a:t>PERIOD</a:t>
            </a:r>
          </a:p>
          <a:p>
            <a:endParaRPr lang="en-GB" sz="2800" b="1" dirty="0"/>
          </a:p>
          <a:p>
            <a:r>
              <a:rPr lang="en-GB" sz="2800" b="1" dirty="0"/>
              <a:t>WIDER</a:t>
            </a:r>
          </a:p>
        </p:txBody>
      </p:sp>
    </p:spTree>
    <p:extLst>
      <p:ext uri="{BB962C8B-B14F-4D97-AF65-F5344CB8AC3E}">
        <p14:creationId xmlns:p14="http://schemas.microsoft.com/office/powerpoint/2010/main" val="3826498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8BEF-4197-435B-AFFE-994ADB6DA7F7}"/>
              </a:ext>
            </a:extLst>
          </p:cNvPr>
          <p:cNvSpPr>
            <a:spLocks noGrp="1"/>
          </p:cNvSpPr>
          <p:nvPr>
            <p:ph type="title"/>
          </p:nvPr>
        </p:nvSpPr>
        <p:spPr/>
        <p:txBody>
          <a:bodyPr/>
          <a:lstStyle/>
          <a:p>
            <a:r>
              <a:rPr lang="en-GB" b="1" dirty="0"/>
              <a:t>Y7 to Y8 to…</a:t>
            </a:r>
          </a:p>
        </p:txBody>
      </p:sp>
      <p:graphicFrame>
        <p:nvGraphicFramePr>
          <p:cNvPr id="3" name="Diagram 2">
            <a:extLst>
              <a:ext uri="{FF2B5EF4-FFF2-40B4-BE49-F238E27FC236}">
                <a16:creationId xmlns:a16="http://schemas.microsoft.com/office/drawing/2014/main" id="{50A5CE76-2914-4B65-A156-D86736730DCA}"/>
              </a:ext>
            </a:extLst>
          </p:cNvPr>
          <p:cNvGraphicFramePr/>
          <p:nvPr>
            <p:extLst>
              <p:ext uri="{D42A27DB-BD31-4B8C-83A1-F6EECF244321}">
                <p14:modId xmlns:p14="http://schemas.microsoft.com/office/powerpoint/2010/main" val="128392719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789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5E5924-7466-472A-8D33-78DA7CF202C2}"/>
              </a:ext>
            </a:extLst>
          </p:cNvPr>
          <p:cNvPicPr>
            <a:picLocks noChangeAspect="1"/>
          </p:cNvPicPr>
          <p:nvPr/>
        </p:nvPicPr>
        <p:blipFill rotWithShape="1">
          <a:blip r:embed="rId2"/>
          <a:srcRect l="4942" r="7948" b="1"/>
          <a:stretch/>
        </p:blipFill>
        <p:spPr>
          <a:xfrm>
            <a:off x="20" y="10"/>
            <a:ext cx="12191980" cy="6857990"/>
          </a:xfrm>
          <a:prstGeom prst="rect">
            <a:avLst/>
          </a:prstGeom>
        </p:spPr>
      </p:pic>
    </p:spTree>
    <p:extLst>
      <p:ext uri="{BB962C8B-B14F-4D97-AF65-F5344CB8AC3E}">
        <p14:creationId xmlns:p14="http://schemas.microsoft.com/office/powerpoint/2010/main" val="1445229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1395-49F8-49AC-B7F4-D953EB671B0E}"/>
              </a:ext>
            </a:extLst>
          </p:cNvPr>
          <p:cNvSpPr>
            <a:spLocks noGrp="1"/>
          </p:cNvSpPr>
          <p:nvPr>
            <p:ph type="title"/>
          </p:nvPr>
        </p:nvSpPr>
        <p:spPr/>
        <p:txBody>
          <a:bodyPr/>
          <a:lstStyle/>
          <a:p>
            <a:r>
              <a:rPr lang="en-GB" b="1" dirty="0"/>
              <a:t>The high-achievers with sources…</a:t>
            </a:r>
          </a:p>
        </p:txBody>
      </p:sp>
      <p:sp>
        <p:nvSpPr>
          <p:cNvPr id="3" name="Content Placeholder 2">
            <a:extLst>
              <a:ext uri="{FF2B5EF4-FFF2-40B4-BE49-F238E27FC236}">
                <a16:creationId xmlns:a16="http://schemas.microsoft.com/office/drawing/2014/main" id="{25C8DF19-23A6-48CE-AC60-84B1B5DA3578}"/>
              </a:ext>
            </a:extLst>
          </p:cNvPr>
          <p:cNvSpPr>
            <a:spLocks noGrp="1"/>
          </p:cNvSpPr>
          <p:nvPr>
            <p:ph idx="1"/>
          </p:nvPr>
        </p:nvSpPr>
        <p:spPr/>
        <p:txBody>
          <a:bodyPr>
            <a:normAutofit/>
          </a:bodyPr>
          <a:lstStyle/>
          <a:p>
            <a:r>
              <a:rPr lang="en-GB" sz="3600" dirty="0"/>
              <a:t>Really secure topic, period and wider knowledge</a:t>
            </a:r>
          </a:p>
          <a:p>
            <a:r>
              <a:rPr lang="en-GB" sz="3600" b="1" dirty="0"/>
              <a:t>Working as a historian with sources to use them as evidence as part of a disciplinary enquiry</a:t>
            </a:r>
          </a:p>
        </p:txBody>
      </p:sp>
    </p:spTree>
    <p:extLst>
      <p:ext uri="{BB962C8B-B14F-4D97-AF65-F5344CB8AC3E}">
        <p14:creationId xmlns:p14="http://schemas.microsoft.com/office/powerpoint/2010/main" val="1488143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a:solidFill>
                <a:schemeClr val="accent4">
                  <a:lumMod val="10000"/>
                </a:schemeClr>
              </a:solidFill>
              <a:effectLst/>
              <a:latin typeface="Calibri Light" panose="020F0302020204030204" pitchFamily="34" charset="0"/>
              <a:cs typeface="Calibri Light" panose="020F0302020204030204" pitchFamily="34" charset="0"/>
            </a:endParaRPr>
          </a:p>
          <a:p>
            <a:endParaRPr lang="en-GB" dirty="0">
              <a:solidFill>
                <a:schemeClr val="accent4">
                  <a:lumMod val="10000"/>
                </a:schemeClr>
              </a:solidFill>
              <a:effectLst/>
              <a:latin typeface="Calibri Light" panose="020F0302020204030204" pitchFamily="34" charset="0"/>
              <a:cs typeface="Calibri Light" panose="020F0302020204030204" pitchFamily="34" charset="0"/>
            </a:endParaRPr>
          </a:p>
          <a:p>
            <a:pPr marL="0" indent="0" algn="ctr">
              <a:buNone/>
            </a:pPr>
            <a:r>
              <a:rPr lang="en-GB" sz="6600" dirty="0">
                <a:solidFill>
                  <a:schemeClr val="accent4">
                    <a:lumMod val="10000"/>
                  </a:schemeClr>
                </a:solidFill>
                <a:effectLst/>
                <a:latin typeface="Calibri Light" panose="020F0302020204030204" pitchFamily="34" charset="0"/>
                <a:cs typeface="Calibri Light" panose="020F0302020204030204" pitchFamily="34" charset="0"/>
              </a:rPr>
              <a:t>SOURCES ARE </a:t>
            </a:r>
            <a:r>
              <a:rPr lang="en-GB" sz="6600" b="1" u="sng" dirty="0">
                <a:solidFill>
                  <a:schemeClr val="accent4">
                    <a:lumMod val="10000"/>
                  </a:schemeClr>
                </a:solidFill>
                <a:effectLst/>
                <a:latin typeface="Calibri Light" panose="020F0302020204030204" pitchFamily="34" charset="0"/>
                <a:cs typeface="Calibri Light" panose="020F0302020204030204" pitchFamily="34" charset="0"/>
              </a:rPr>
              <a:t>NOT</a:t>
            </a:r>
            <a:r>
              <a:rPr lang="en-GB" sz="6600" dirty="0">
                <a:solidFill>
                  <a:schemeClr val="accent4">
                    <a:lumMod val="10000"/>
                  </a:schemeClr>
                </a:solidFill>
                <a:effectLst/>
                <a:latin typeface="Calibri Light" panose="020F0302020204030204" pitchFamily="34" charset="0"/>
                <a:cs typeface="Calibri Light" panose="020F0302020204030204" pitchFamily="34" charset="0"/>
              </a:rPr>
              <a:t> EVIDENCE!</a:t>
            </a:r>
          </a:p>
        </p:txBody>
      </p:sp>
      <p:sp>
        <p:nvSpPr>
          <p:cNvPr id="4" name="Title 1"/>
          <p:cNvSpPr txBox="1">
            <a:spLocks/>
          </p:cNvSpPr>
          <p:nvPr/>
        </p:nvSpPr>
        <p:spPr>
          <a:xfrm>
            <a:off x="321087" y="756458"/>
            <a:ext cx="11726657"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pPr algn="ctr"/>
            <a:r>
              <a:rPr lang="en-GB" sz="4000" kern="0" dirty="0">
                <a:solidFill>
                  <a:schemeClr val="accent4">
                    <a:lumMod val="10000"/>
                  </a:schemeClr>
                </a:solidFill>
                <a:effectLst/>
                <a:latin typeface="Calibri Light" panose="020F0302020204030204" pitchFamily="34" charset="0"/>
                <a:cs typeface="Calibri Light" panose="020F0302020204030204" pitchFamily="34" charset="0"/>
              </a:rPr>
              <a:t>Sharpening up how we talk about sources and evidence</a:t>
            </a:r>
          </a:p>
        </p:txBody>
      </p:sp>
    </p:spTree>
    <p:extLst>
      <p:ext uri="{BB962C8B-B14F-4D97-AF65-F5344CB8AC3E}">
        <p14:creationId xmlns:p14="http://schemas.microsoft.com/office/powerpoint/2010/main" val="69142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solidFill>
                  <a:schemeClr val="accent4">
                    <a:lumMod val="10000"/>
                  </a:schemeClr>
                </a:solidFill>
                <a:effectLst/>
                <a:latin typeface="Calibri Light" panose="020F0302020204030204" pitchFamily="34" charset="0"/>
                <a:cs typeface="Calibri Light" panose="020F0302020204030204" pitchFamily="34" charset="0"/>
              </a:rPr>
              <a:t>A source is a remnant of the past – something that has survived</a:t>
            </a:r>
          </a:p>
          <a:p>
            <a:r>
              <a:rPr lang="en-GB" dirty="0">
                <a:solidFill>
                  <a:schemeClr val="accent4">
                    <a:lumMod val="10000"/>
                  </a:schemeClr>
                </a:solidFill>
                <a:effectLst/>
                <a:latin typeface="Calibri Light" panose="020F0302020204030204" pitchFamily="34" charset="0"/>
                <a:cs typeface="Calibri Light" panose="020F0302020204030204" pitchFamily="34" charset="0"/>
              </a:rPr>
              <a:t>Sources can be categorised: textual, artefacts, images, archaeological</a:t>
            </a:r>
          </a:p>
          <a:p>
            <a:r>
              <a:rPr lang="en-GB" dirty="0">
                <a:solidFill>
                  <a:schemeClr val="accent4">
                    <a:lumMod val="10000"/>
                  </a:schemeClr>
                </a:solidFill>
                <a:effectLst/>
                <a:latin typeface="Calibri Light" panose="020F0302020204030204" pitchFamily="34" charset="0"/>
                <a:cs typeface="Calibri Light" panose="020F0302020204030204" pitchFamily="34" charset="0"/>
              </a:rPr>
              <a:t>On their own they say ‘nothing beyond the fact of their own existence and their own survival’.</a:t>
            </a:r>
          </a:p>
          <a:p>
            <a:endParaRPr lang="en-GB" dirty="0">
              <a:solidFill>
                <a:schemeClr val="accent4">
                  <a:lumMod val="10000"/>
                </a:schemeClr>
              </a:solidFill>
              <a:effectLst/>
              <a:latin typeface="Calibri Light" panose="020F0302020204030204" pitchFamily="34" charset="0"/>
              <a:cs typeface="Calibri Light" panose="020F0302020204030204" pitchFamily="34" charset="0"/>
            </a:endParaRPr>
          </a:p>
          <a:p>
            <a:pPr marL="0" indent="0">
              <a:buNone/>
            </a:pPr>
            <a:r>
              <a:rPr lang="en-GB" b="1" i="1" dirty="0">
                <a:solidFill>
                  <a:schemeClr val="accent4">
                    <a:lumMod val="10000"/>
                  </a:schemeClr>
                </a:solidFill>
                <a:effectLst/>
                <a:latin typeface="Calibri Light" panose="020F0302020204030204" pitchFamily="34" charset="0"/>
                <a:cs typeface="Calibri Light" panose="020F0302020204030204" pitchFamily="34" charset="0"/>
              </a:rPr>
              <a:t>Examples:</a:t>
            </a:r>
            <a:r>
              <a:rPr lang="en-GB" i="1" dirty="0">
                <a:solidFill>
                  <a:schemeClr val="accent4">
                    <a:lumMod val="10000"/>
                  </a:schemeClr>
                </a:solidFill>
                <a:effectLst/>
                <a:latin typeface="Calibri Light" panose="020F0302020204030204" pitchFamily="34" charset="0"/>
                <a:cs typeface="Calibri Light" panose="020F0302020204030204" pitchFamily="34" charset="0"/>
              </a:rPr>
              <a:t> a photograph of a pre-First World War picnic, a pot from </a:t>
            </a:r>
            <a:r>
              <a:rPr lang="en-GB" i="1" dirty="0" err="1">
                <a:solidFill>
                  <a:schemeClr val="accent4">
                    <a:lumMod val="10000"/>
                  </a:schemeClr>
                </a:solidFill>
                <a:effectLst/>
                <a:latin typeface="Calibri Light" panose="020F0302020204030204" pitchFamily="34" charset="0"/>
                <a:cs typeface="Calibri Light" panose="020F0302020204030204" pitchFamily="34" charset="0"/>
              </a:rPr>
              <a:t>Jorvik</a:t>
            </a:r>
            <a:r>
              <a:rPr lang="en-GB" i="1" dirty="0">
                <a:solidFill>
                  <a:schemeClr val="accent4">
                    <a:lumMod val="10000"/>
                  </a:schemeClr>
                </a:solidFill>
                <a:effectLst/>
                <a:latin typeface="Calibri Light" panose="020F0302020204030204" pitchFamily="34" charset="0"/>
                <a:cs typeface="Calibri Light" panose="020F0302020204030204" pitchFamily="34" charset="0"/>
              </a:rPr>
              <a:t>, a Nazi propaganda poster, Charles I’s death warrant</a:t>
            </a:r>
          </a:p>
          <a:p>
            <a:endParaRPr lang="en-GB" dirty="0">
              <a:solidFill>
                <a:schemeClr val="accent4">
                  <a:lumMod val="10000"/>
                </a:schemeClr>
              </a:solidFill>
              <a:effectLst/>
              <a:latin typeface="Calibri Light" panose="020F0302020204030204" pitchFamily="34" charset="0"/>
              <a:cs typeface="Calibri Light" panose="020F0302020204030204" pitchFamily="34" charset="0"/>
            </a:endParaRPr>
          </a:p>
        </p:txBody>
      </p:sp>
      <p:sp>
        <p:nvSpPr>
          <p:cNvPr id="5" name="Title 1">
            <a:extLst>
              <a:ext uri="{FF2B5EF4-FFF2-40B4-BE49-F238E27FC236}">
                <a16:creationId xmlns:a16="http://schemas.microsoft.com/office/drawing/2014/main" id="{12B5BBAB-6D98-4E2A-BC8E-CA92C7BFAB2F}"/>
              </a:ext>
            </a:extLst>
          </p:cNvPr>
          <p:cNvSpPr txBox="1">
            <a:spLocks/>
          </p:cNvSpPr>
          <p:nvPr/>
        </p:nvSpPr>
        <p:spPr>
          <a:xfrm>
            <a:off x="321087" y="756458"/>
            <a:ext cx="11726657"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pPr algn="ctr"/>
            <a:r>
              <a:rPr lang="en-GB" sz="4000" kern="0" dirty="0">
                <a:solidFill>
                  <a:schemeClr val="accent4">
                    <a:lumMod val="10000"/>
                  </a:schemeClr>
                </a:solidFill>
                <a:effectLst/>
                <a:latin typeface="Calibri Light" panose="020F0302020204030204" pitchFamily="34" charset="0"/>
                <a:cs typeface="Calibri Light" panose="020F0302020204030204" pitchFamily="34" charset="0"/>
              </a:rPr>
              <a:t>Sharpening up how we talk about sources and evidence</a:t>
            </a:r>
          </a:p>
        </p:txBody>
      </p:sp>
    </p:spTree>
    <p:extLst>
      <p:ext uri="{BB962C8B-B14F-4D97-AF65-F5344CB8AC3E}">
        <p14:creationId xmlns:p14="http://schemas.microsoft.com/office/powerpoint/2010/main" val="2868693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solidFill>
                  <a:schemeClr val="accent4">
                    <a:lumMod val="10000"/>
                  </a:schemeClr>
                </a:solidFill>
                <a:effectLst/>
                <a:latin typeface="Calibri Light" panose="020F0302020204030204" pitchFamily="34" charset="0"/>
                <a:cs typeface="Calibri Light" panose="020F0302020204030204" pitchFamily="34" charset="0"/>
              </a:rPr>
              <a:t>Evidence is a </a:t>
            </a:r>
            <a:r>
              <a:rPr lang="en-GB" i="1" dirty="0">
                <a:solidFill>
                  <a:schemeClr val="accent4">
                    <a:lumMod val="10000"/>
                  </a:schemeClr>
                </a:solidFill>
                <a:effectLst/>
                <a:latin typeface="Calibri Light" panose="020F0302020204030204" pitchFamily="34" charset="0"/>
                <a:cs typeface="Calibri Light" panose="020F0302020204030204" pitchFamily="34" charset="0"/>
              </a:rPr>
              <a:t>concept</a:t>
            </a:r>
          </a:p>
          <a:p>
            <a:r>
              <a:rPr lang="en-GB" dirty="0">
                <a:solidFill>
                  <a:schemeClr val="accent4">
                    <a:lumMod val="10000"/>
                  </a:schemeClr>
                </a:solidFill>
                <a:effectLst/>
                <a:latin typeface="Calibri Light" panose="020F0302020204030204" pitchFamily="34" charset="0"/>
                <a:cs typeface="Calibri Light" panose="020F0302020204030204" pitchFamily="34" charset="0"/>
              </a:rPr>
              <a:t>A source becomes evidence when it is </a:t>
            </a:r>
            <a:r>
              <a:rPr lang="en-GB" i="1" dirty="0">
                <a:solidFill>
                  <a:schemeClr val="accent4">
                    <a:lumMod val="10000"/>
                  </a:schemeClr>
                </a:solidFill>
                <a:effectLst/>
                <a:latin typeface="Calibri Light" panose="020F0302020204030204" pitchFamily="34" charset="0"/>
                <a:cs typeface="Calibri Light" panose="020F0302020204030204" pitchFamily="34" charset="0"/>
              </a:rPr>
              <a:t>interrogated for a purpose</a:t>
            </a:r>
          </a:p>
          <a:p>
            <a:endParaRPr lang="en-GB" i="1" dirty="0">
              <a:solidFill>
                <a:schemeClr val="accent4">
                  <a:lumMod val="10000"/>
                </a:schemeClr>
              </a:solidFill>
              <a:effectLst/>
              <a:latin typeface="Calibri Light" panose="020F0302020204030204" pitchFamily="34" charset="0"/>
              <a:cs typeface="Calibri Light" panose="020F0302020204030204" pitchFamily="34" charset="0"/>
            </a:endParaRPr>
          </a:p>
        </p:txBody>
      </p:sp>
      <p:sp>
        <p:nvSpPr>
          <p:cNvPr id="4" name="Title 1"/>
          <p:cNvSpPr txBox="1">
            <a:spLocks/>
          </p:cNvSpPr>
          <p:nvPr/>
        </p:nvSpPr>
        <p:spPr>
          <a:xfrm>
            <a:off x="609600" y="756458"/>
            <a:ext cx="10972800"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r>
              <a:rPr lang="en-GB" kern="0" dirty="0">
                <a:solidFill>
                  <a:schemeClr val="accent4">
                    <a:lumMod val="10000"/>
                  </a:schemeClr>
                </a:solidFill>
                <a:effectLst/>
                <a:latin typeface="Calibri Light" panose="020F0302020204030204" pitchFamily="34" charset="0"/>
                <a:cs typeface="Calibri Light" panose="020F0302020204030204" pitchFamily="34" charset="0"/>
              </a:rPr>
              <a:t>Talking about sources and evidence</a:t>
            </a:r>
          </a:p>
        </p:txBody>
      </p:sp>
      <p:pic>
        <p:nvPicPr>
          <p:cNvPr id="5" name="Picture 2" descr="http://global.fncstatic.com/static/managed/img/Scitech/quarry-tools-k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854" y="3299551"/>
            <a:ext cx="3456384" cy="23762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www.jedburghgs.co.uk/uploads/1/1/0/2/11025897/_73520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6021" y="3299551"/>
            <a:ext cx="3394720" cy="2376264"/>
          </a:xfrm>
          <a:prstGeom prst="rect">
            <a:avLst/>
          </a:prstGeom>
          <a:noFill/>
          <a:extLst>
            <a:ext uri="{909E8E84-426E-40DD-AFC4-6F175D3DCCD1}">
              <a14:hiddenFill xmlns:a14="http://schemas.microsoft.com/office/drawing/2010/main">
                <a:solidFill>
                  <a:srgbClr val="FFFFFF"/>
                </a:solidFill>
              </a14:hiddenFill>
            </a:ext>
          </a:extLst>
        </p:spPr>
      </p:pic>
      <p:sp>
        <p:nvSpPr>
          <p:cNvPr id="7" name="Action Button: Help 6">
            <a:hlinkClick r:id="" action="ppaction://noaction" highlightClick="1"/>
          </p:cNvPr>
          <p:cNvSpPr/>
          <p:nvPr/>
        </p:nvSpPr>
        <p:spPr>
          <a:xfrm>
            <a:off x="5693081" y="3299551"/>
            <a:ext cx="864096" cy="1205947"/>
          </a:xfrm>
          <a:prstGeom prst="actionButtonHelp">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TextBox 7"/>
          <p:cNvSpPr txBox="1"/>
          <p:nvPr/>
        </p:nvSpPr>
        <p:spPr>
          <a:xfrm>
            <a:off x="4638502" y="4577167"/>
            <a:ext cx="3097519" cy="1477328"/>
          </a:xfrm>
          <a:prstGeom prst="rect">
            <a:avLst/>
          </a:prstGeom>
          <a:noFill/>
        </p:spPr>
        <p:txBody>
          <a:bodyPr wrap="square" rtlCol="0">
            <a:spAutoFit/>
          </a:bodyPr>
          <a:lstStyle/>
          <a:p>
            <a:r>
              <a:rPr lang="en-GB" b="1" dirty="0">
                <a:solidFill>
                  <a:schemeClr val="accent4">
                    <a:lumMod val="10000"/>
                  </a:schemeClr>
                </a:solidFill>
                <a:latin typeface="Calibri Light" panose="020F0302020204030204" pitchFamily="34" charset="0"/>
                <a:cs typeface="Calibri Light" panose="020F0302020204030204" pitchFamily="34" charset="0"/>
              </a:rPr>
              <a:t>Year 7 exam Q:</a:t>
            </a:r>
          </a:p>
          <a:p>
            <a:r>
              <a:rPr lang="en-GB" dirty="0">
                <a:solidFill>
                  <a:schemeClr val="accent4">
                    <a:lumMod val="10000"/>
                  </a:schemeClr>
                </a:solidFill>
                <a:latin typeface="Calibri Light" panose="020F0302020204030204" pitchFamily="34" charset="0"/>
                <a:cs typeface="Calibri Light" panose="020F0302020204030204" pitchFamily="34" charset="0"/>
              </a:rPr>
              <a:t>Describe the stages from an artefact being discovered to it becoming part of a museum display?</a:t>
            </a:r>
          </a:p>
        </p:txBody>
      </p:sp>
    </p:spTree>
    <p:extLst>
      <p:ext uri="{BB962C8B-B14F-4D97-AF65-F5344CB8AC3E}">
        <p14:creationId xmlns:p14="http://schemas.microsoft.com/office/powerpoint/2010/main" val="1803860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45425"/>
            <a:ext cx="10972800" cy="4280739"/>
          </a:xfrm>
        </p:spPr>
        <p:txBody>
          <a:bodyPr/>
          <a:lstStyle/>
          <a:p>
            <a:r>
              <a:rPr lang="en-GB" dirty="0">
                <a:solidFill>
                  <a:schemeClr val="accent4">
                    <a:lumMod val="10000"/>
                  </a:schemeClr>
                </a:solidFill>
                <a:effectLst/>
                <a:latin typeface="Calibri Light" panose="020F0302020204030204" pitchFamily="34" charset="0"/>
                <a:cs typeface="Calibri Light" panose="020F0302020204030204" pitchFamily="34" charset="0"/>
              </a:rPr>
              <a:t>How valuable is Source M for understanding </a:t>
            </a:r>
            <a:r>
              <a:rPr lang="en-GB" u="sng" dirty="0">
                <a:solidFill>
                  <a:schemeClr val="accent4">
                    <a:lumMod val="10000"/>
                  </a:schemeClr>
                </a:solidFill>
                <a:effectLst/>
                <a:latin typeface="Calibri Light" panose="020F0302020204030204" pitchFamily="34" charset="0"/>
                <a:cs typeface="Calibri Light" panose="020F0302020204030204" pitchFamily="34" charset="0"/>
              </a:rPr>
              <a:t>the role of women in the First World War</a:t>
            </a:r>
            <a:r>
              <a:rPr lang="en-GB" dirty="0">
                <a:solidFill>
                  <a:schemeClr val="accent4">
                    <a:lumMod val="10000"/>
                  </a:schemeClr>
                </a:solidFill>
                <a:effectLst/>
                <a:latin typeface="Calibri Light" panose="020F0302020204030204" pitchFamily="34" charset="0"/>
                <a:cs typeface="Calibri Light" panose="020F0302020204030204" pitchFamily="34" charset="0"/>
              </a:rPr>
              <a:t>? </a:t>
            </a:r>
          </a:p>
          <a:p>
            <a:r>
              <a:rPr lang="en-GB" dirty="0">
                <a:solidFill>
                  <a:schemeClr val="accent4">
                    <a:lumMod val="10000"/>
                  </a:schemeClr>
                </a:solidFill>
                <a:effectLst/>
                <a:latin typeface="Calibri Light" panose="020F0302020204030204" pitchFamily="34" charset="0"/>
                <a:cs typeface="Calibri Light" panose="020F0302020204030204" pitchFamily="34" charset="0"/>
              </a:rPr>
              <a:t>How useful are sources P and S for a historian studying the </a:t>
            </a:r>
            <a:r>
              <a:rPr lang="en-GB" u="sng" dirty="0">
                <a:solidFill>
                  <a:schemeClr val="accent4">
                    <a:lumMod val="10000"/>
                  </a:schemeClr>
                </a:solidFill>
                <a:effectLst/>
                <a:latin typeface="Calibri Light" panose="020F0302020204030204" pitchFamily="34" charset="0"/>
                <a:cs typeface="Calibri Light" panose="020F0302020204030204" pitchFamily="34" charset="0"/>
              </a:rPr>
              <a:t>reasons for the Break with Rome</a:t>
            </a:r>
            <a:r>
              <a:rPr lang="en-GB" dirty="0">
                <a:solidFill>
                  <a:schemeClr val="accent4">
                    <a:lumMod val="10000"/>
                  </a:schemeClr>
                </a:solidFill>
                <a:effectLst/>
                <a:latin typeface="Calibri Light" panose="020F0302020204030204" pitchFamily="34" charset="0"/>
                <a:cs typeface="Calibri Light" panose="020F0302020204030204" pitchFamily="34" charset="0"/>
              </a:rPr>
              <a:t>?</a:t>
            </a:r>
          </a:p>
          <a:p>
            <a:r>
              <a:rPr lang="en-GB" dirty="0">
                <a:solidFill>
                  <a:schemeClr val="accent4">
                    <a:lumMod val="10000"/>
                  </a:schemeClr>
                </a:solidFill>
                <a:effectLst/>
                <a:latin typeface="Calibri Light" panose="020F0302020204030204" pitchFamily="34" charset="0"/>
                <a:cs typeface="Calibri Light" panose="020F0302020204030204" pitchFamily="34" charset="0"/>
              </a:rPr>
              <a:t>What can the source tell us about </a:t>
            </a:r>
            <a:r>
              <a:rPr lang="en-GB" u="sng" dirty="0">
                <a:solidFill>
                  <a:schemeClr val="accent4">
                    <a:lumMod val="10000"/>
                  </a:schemeClr>
                </a:solidFill>
                <a:effectLst/>
                <a:latin typeface="Calibri Light" panose="020F0302020204030204" pitchFamily="34" charset="0"/>
                <a:cs typeface="Calibri Light" panose="020F0302020204030204" pitchFamily="34" charset="0"/>
              </a:rPr>
              <a:t>the Battle of Waterloo</a:t>
            </a:r>
            <a:r>
              <a:rPr lang="en-GB" dirty="0">
                <a:solidFill>
                  <a:schemeClr val="accent4">
                    <a:lumMod val="10000"/>
                  </a:schemeClr>
                </a:solidFill>
                <a:effectLst/>
                <a:latin typeface="Calibri Light" panose="020F0302020204030204" pitchFamily="34" charset="0"/>
                <a:cs typeface="Calibri Light" panose="020F0302020204030204" pitchFamily="34" charset="0"/>
              </a:rPr>
              <a:t>? </a:t>
            </a:r>
          </a:p>
          <a:p>
            <a:endParaRPr lang="en-GB" dirty="0">
              <a:solidFill>
                <a:schemeClr val="accent4">
                  <a:lumMod val="10000"/>
                </a:schemeClr>
              </a:solidFill>
              <a:effectLst/>
              <a:latin typeface="Calibri Light" panose="020F0302020204030204" pitchFamily="34" charset="0"/>
              <a:cs typeface="Calibri Light" panose="020F0302020204030204" pitchFamily="34" charset="0"/>
            </a:endParaRPr>
          </a:p>
          <a:p>
            <a:endParaRPr lang="en-GB" dirty="0">
              <a:solidFill>
                <a:schemeClr val="accent4">
                  <a:lumMod val="10000"/>
                </a:schemeClr>
              </a:solidFill>
              <a:effectLst/>
              <a:latin typeface="Calibri Light" panose="020F0302020204030204" pitchFamily="34" charset="0"/>
              <a:cs typeface="Calibri Light" panose="020F0302020204030204" pitchFamily="34" charset="0"/>
            </a:endParaRPr>
          </a:p>
        </p:txBody>
      </p:sp>
      <p:sp>
        <p:nvSpPr>
          <p:cNvPr id="4" name="Title 1"/>
          <p:cNvSpPr txBox="1">
            <a:spLocks/>
          </p:cNvSpPr>
          <p:nvPr/>
        </p:nvSpPr>
        <p:spPr>
          <a:xfrm>
            <a:off x="609600" y="756458"/>
            <a:ext cx="10972800"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r>
              <a:rPr lang="en-GB" kern="0" dirty="0">
                <a:solidFill>
                  <a:schemeClr val="accent4">
                    <a:lumMod val="10000"/>
                  </a:schemeClr>
                </a:solidFill>
                <a:effectLst/>
                <a:latin typeface="Calibri Light" panose="020F0302020204030204" pitchFamily="34" charset="0"/>
                <a:cs typeface="Calibri Light" panose="020F0302020204030204" pitchFamily="34" charset="0"/>
              </a:rPr>
              <a:t>Sources used as evidence for enquiry</a:t>
            </a:r>
          </a:p>
        </p:txBody>
      </p:sp>
    </p:spTree>
    <p:extLst>
      <p:ext uri="{BB962C8B-B14F-4D97-AF65-F5344CB8AC3E}">
        <p14:creationId xmlns:p14="http://schemas.microsoft.com/office/powerpoint/2010/main" val="756163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92EB-29AD-4BF5-B3BA-A2ED711BF9F0}"/>
              </a:ext>
            </a:extLst>
          </p:cNvPr>
          <p:cNvSpPr>
            <a:spLocks noGrp="1"/>
          </p:cNvSpPr>
          <p:nvPr>
            <p:ph type="title"/>
          </p:nvPr>
        </p:nvSpPr>
        <p:spPr/>
        <p:txBody>
          <a:bodyPr>
            <a:normAutofit fontScale="90000"/>
          </a:bodyPr>
          <a:lstStyle/>
          <a:p>
            <a:r>
              <a:rPr lang="en-GB" dirty="0">
                <a:hlinkClick r:id="rId2"/>
              </a:rPr>
              <a:t>https://www.hist.cam.ac.uk/prospective-undergrads/virtual-classroom/primary-source-exercises/sources-wars-roses</a:t>
            </a:r>
            <a:r>
              <a:rPr lang="en-GB" dirty="0"/>
              <a:t> </a:t>
            </a:r>
          </a:p>
        </p:txBody>
      </p:sp>
      <p:sp>
        <p:nvSpPr>
          <p:cNvPr id="3" name="Content Placeholder 2">
            <a:extLst>
              <a:ext uri="{FF2B5EF4-FFF2-40B4-BE49-F238E27FC236}">
                <a16:creationId xmlns:a16="http://schemas.microsoft.com/office/drawing/2014/main" id="{553B6970-4A03-4791-A217-FCDF5746BDB9}"/>
              </a:ext>
            </a:extLst>
          </p:cNvPr>
          <p:cNvSpPr>
            <a:spLocks noGrp="1"/>
          </p:cNvSpPr>
          <p:nvPr>
            <p:ph idx="1"/>
          </p:nvPr>
        </p:nvSpPr>
        <p:spPr>
          <a:xfrm>
            <a:off x="838200" y="2150269"/>
            <a:ext cx="10515600" cy="4026694"/>
          </a:xfrm>
        </p:spPr>
        <p:txBody>
          <a:bodyPr>
            <a:normAutofit/>
          </a:bodyPr>
          <a:lstStyle/>
          <a:p>
            <a:r>
              <a:rPr lang="en-GB" dirty="0"/>
              <a:t>Give lots of contextual knowledge first (topic, period and wider)</a:t>
            </a:r>
          </a:p>
          <a:p>
            <a:r>
              <a:rPr lang="en-GB" dirty="0"/>
              <a:t>Hefty contextualisation of individual sources</a:t>
            </a:r>
          </a:p>
          <a:p>
            <a:r>
              <a:rPr lang="en-GB" dirty="0"/>
              <a:t>Encourage tentative answers</a:t>
            </a:r>
          </a:p>
          <a:p>
            <a:r>
              <a:rPr lang="en-GB" dirty="0"/>
              <a:t>Ask interesting topic specific questions about the source material that are nevertheless highly disciplinary</a:t>
            </a:r>
          </a:p>
          <a:p>
            <a:r>
              <a:rPr lang="en-GB" dirty="0"/>
              <a:t>Develop the complexity as the enquiry proceeds</a:t>
            </a:r>
          </a:p>
          <a:p>
            <a:r>
              <a:rPr lang="en-GB" dirty="0"/>
              <a:t>Do not pretend that all conclusions are equally valid – instead focuses on the quality of the evidence for assertions</a:t>
            </a:r>
          </a:p>
          <a:p>
            <a:endParaRPr lang="en-GB" dirty="0"/>
          </a:p>
          <a:p>
            <a:endParaRPr lang="en-GB" dirty="0"/>
          </a:p>
        </p:txBody>
      </p:sp>
    </p:spTree>
    <p:extLst>
      <p:ext uri="{BB962C8B-B14F-4D97-AF65-F5344CB8AC3E}">
        <p14:creationId xmlns:p14="http://schemas.microsoft.com/office/powerpoint/2010/main" val="67044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1395-49F8-49AC-B7F4-D953EB671B0E}"/>
              </a:ext>
            </a:extLst>
          </p:cNvPr>
          <p:cNvSpPr>
            <a:spLocks noGrp="1"/>
          </p:cNvSpPr>
          <p:nvPr>
            <p:ph type="title"/>
          </p:nvPr>
        </p:nvSpPr>
        <p:spPr/>
        <p:txBody>
          <a:bodyPr/>
          <a:lstStyle/>
          <a:p>
            <a:r>
              <a:rPr lang="en-GB" b="1" dirty="0"/>
              <a:t>The high-achievers with sources…</a:t>
            </a:r>
          </a:p>
        </p:txBody>
      </p:sp>
      <p:sp>
        <p:nvSpPr>
          <p:cNvPr id="3" name="Content Placeholder 2">
            <a:extLst>
              <a:ext uri="{FF2B5EF4-FFF2-40B4-BE49-F238E27FC236}">
                <a16:creationId xmlns:a16="http://schemas.microsoft.com/office/drawing/2014/main" id="{25C8DF19-23A6-48CE-AC60-84B1B5DA3578}"/>
              </a:ext>
            </a:extLst>
          </p:cNvPr>
          <p:cNvSpPr>
            <a:spLocks noGrp="1"/>
          </p:cNvSpPr>
          <p:nvPr>
            <p:ph idx="1"/>
          </p:nvPr>
        </p:nvSpPr>
        <p:spPr/>
        <p:txBody>
          <a:bodyPr>
            <a:normAutofit/>
          </a:bodyPr>
          <a:lstStyle/>
          <a:p>
            <a:r>
              <a:rPr lang="en-GB" sz="3600" dirty="0"/>
              <a:t>Really secure topic, period and wider knowledge</a:t>
            </a:r>
          </a:p>
          <a:p>
            <a:r>
              <a:rPr lang="en-GB" sz="3600" dirty="0"/>
              <a:t>Working as a historian with sources to use them as evidence as part of a disciplinary enquiry</a:t>
            </a:r>
          </a:p>
          <a:p>
            <a:r>
              <a:rPr lang="en-GB" sz="3600" b="1" dirty="0"/>
              <a:t>Highly literate in a way that allows them to structure their thinking and articulate their thoughts</a:t>
            </a:r>
          </a:p>
          <a:p>
            <a:pPr marL="0" indent="0">
              <a:buNone/>
            </a:pPr>
            <a:endParaRPr lang="en-GB" sz="3600" dirty="0"/>
          </a:p>
        </p:txBody>
      </p:sp>
    </p:spTree>
    <p:extLst>
      <p:ext uri="{BB962C8B-B14F-4D97-AF65-F5344CB8AC3E}">
        <p14:creationId xmlns:p14="http://schemas.microsoft.com/office/powerpoint/2010/main" val="3892426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a:solidFill>
                  <a:srgbClr val="00001A"/>
                </a:solidFill>
                <a:effectLst/>
                <a:latin typeface="Calibri Light" panose="020F0302020204030204" pitchFamily="34" charset="0"/>
                <a:cs typeface="Calibri Light" panose="020F0302020204030204" pitchFamily="34" charset="0"/>
              </a:rPr>
              <a:t>Reach for:</a:t>
            </a:r>
          </a:p>
          <a:p>
            <a:pPr marL="0" indent="0">
              <a:buNone/>
            </a:pPr>
            <a:endParaRPr lang="en-GB" dirty="0">
              <a:solidFill>
                <a:srgbClr val="00001A"/>
              </a:solidFill>
              <a:effectLst/>
              <a:latin typeface="Calibri Light" panose="020F0302020204030204" pitchFamily="34" charset="0"/>
              <a:cs typeface="Calibri Light" panose="020F0302020204030204" pitchFamily="34" charset="0"/>
            </a:endParaRPr>
          </a:p>
          <a:p>
            <a:pPr marL="0" indent="0">
              <a:buNone/>
            </a:pPr>
            <a:r>
              <a:rPr lang="en-GB" dirty="0">
                <a:solidFill>
                  <a:srgbClr val="00001A"/>
                </a:solidFill>
                <a:effectLst/>
                <a:latin typeface="Calibri Light" panose="020F0302020204030204" pitchFamily="34" charset="0"/>
                <a:cs typeface="Calibri Light" panose="020F0302020204030204" pitchFamily="34" charset="0"/>
              </a:rPr>
              <a:t>Monty Python! </a:t>
            </a:r>
            <a:r>
              <a:rPr lang="en-GB" dirty="0">
                <a:solidFill>
                  <a:srgbClr val="00001A"/>
                </a:solidFill>
                <a:effectLst/>
                <a:latin typeface="Calibri Light" panose="020F0302020204030204" pitchFamily="34" charset="0"/>
                <a:cs typeface="Calibri Light" panose="020F0302020204030204" pitchFamily="34" charset="0"/>
                <a:hlinkClick r:id="rId2"/>
              </a:rPr>
              <a:t>https://www.youtube.com/watch?v=Ww06W9N8prc</a:t>
            </a:r>
            <a:endParaRPr lang="en-GB" dirty="0">
              <a:solidFill>
                <a:srgbClr val="00001A"/>
              </a:solidFill>
              <a:effectLst/>
              <a:latin typeface="Calibri Light" panose="020F0302020204030204" pitchFamily="34" charset="0"/>
              <a:cs typeface="Calibri Light" panose="020F0302020204030204" pitchFamily="34" charset="0"/>
            </a:endParaRPr>
          </a:p>
          <a:p>
            <a:endParaRPr lang="en-GB" dirty="0">
              <a:solidFill>
                <a:srgbClr val="00001A"/>
              </a:solidFill>
              <a:effectLst/>
              <a:latin typeface="Calibri Light" panose="020F0302020204030204" pitchFamily="34" charset="0"/>
              <a:cs typeface="Calibri Light" panose="020F0302020204030204" pitchFamily="34" charset="0"/>
            </a:endParaRPr>
          </a:p>
        </p:txBody>
      </p:sp>
      <p:sp>
        <p:nvSpPr>
          <p:cNvPr id="4" name="Title 1"/>
          <p:cNvSpPr txBox="1">
            <a:spLocks/>
          </p:cNvSpPr>
          <p:nvPr/>
        </p:nvSpPr>
        <p:spPr>
          <a:xfrm>
            <a:off x="0" y="532014"/>
            <a:ext cx="12192000"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pPr algn="ctr"/>
            <a:r>
              <a:rPr lang="en-GB" kern="0" dirty="0">
                <a:solidFill>
                  <a:schemeClr val="accent4">
                    <a:lumMod val="10000"/>
                  </a:schemeClr>
                </a:solidFill>
                <a:effectLst/>
                <a:latin typeface="Calibri Light" panose="020F0302020204030204" pitchFamily="34" charset="0"/>
                <a:cs typeface="Calibri Light" panose="020F0302020204030204" pitchFamily="34" charset="0"/>
              </a:rPr>
              <a:t>Misconception: Sources are easy to interpret</a:t>
            </a:r>
          </a:p>
        </p:txBody>
      </p:sp>
    </p:spTree>
    <p:extLst>
      <p:ext uri="{BB962C8B-B14F-4D97-AF65-F5344CB8AC3E}">
        <p14:creationId xmlns:p14="http://schemas.microsoft.com/office/powerpoint/2010/main" val="989304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374072"/>
            <a:ext cx="12192000"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pPr algn="ctr"/>
            <a:r>
              <a:rPr lang="en-GB" kern="0" dirty="0">
                <a:solidFill>
                  <a:schemeClr val="accent4">
                    <a:lumMod val="10000"/>
                  </a:schemeClr>
                </a:solidFill>
                <a:effectLst/>
                <a:latin typeface="Calibri Light" panose="020F0302020204030204" pitchFamily="34" charset="0"/>
                <a:cs typeface="Calibri Light" panose="020F0302020204030204" pitchFamily="34" charset="0"/>
              </a:rPr>
              <a:t>Misconception: ‘Sources can give one true answer!’</a:t>
            </a:r>
          </a:p>
        </p:txBody>
      </p:sp>
      <p:pic>
        <p:nvPicPr>
          <p:cNvPr id="5" name="Picture 4" descr="Continuum"/>
          <p:cNvPicPr/>
          <p:nvPr/>
        </p:nvPicPr>
        <p:blipFill>
          <a:blip r:embed="rId2">
            <a:extLst>
              <a:ext uri="{28A0092B-C50C-407E-A947-70E740481C1C}">
                <a14:useLocalDpi xmlns:a14="http://schemas.microsoft.com/office/drawing/2010/main" val="0"/>
              </a:ext>
            </a:extLst>
          </a:blip>
          <a:srcRect/>
          <a:stretch>
            <a:fillRect/>
          </a:stretch>
        </p:blipFill>
        <p:spPr bwMode="auto">
          <a:xfrm>
            <a:off x="570309" y="2874314"/>
            <a:ext cx="11051381" cy="1911927"/>
          </a:xfrm>
          <a:prstGeom prst="rect">
            <a:avLst/>
          </a:prstGeom>
          <a:noFill/>
          <a:ln>
            <a:noFill/>
          </a:ln>
        </p:spPr>
      </p:pic>
      <p:sp>
        <p:nvSpPr>
          <p:cNvPr id="2" name="Rectangle 1">
            <a:extLst>
              <a:ext uri="{FF2B5EF4-FFF2-40B4-BE49-F238E27FC236}">
                <a16:creationId xmlns:a16="http://schemas.microsoft.com/office/drawing/2014/main" id="{20DEC0E3-F6E4-464B-90F3-36CD80DBC1F2}"/>
              </a:ext>
            </a:extLst>
          </p:cNvPr>
          <p:cNvSpPr/>
          <p:nvPr/>
        </p:nvSpPr>
        <p:spPr>
          <a:xfrm>
            <a:off x="427263" y="1329809"/>
            <a:ext cx="1121910" cy="369332"/>
          </a:xfrm>
          <a:prstGeom prst="rect">
            <a:avLst/>
          </a:prstGeom>
        </p:spPr>
        <p:txBody>
          <a:bodyPr wrap="none">
            <a:spAutoFit/>
          </a:bodyPr>
          <a:lstStyle/>
          <a:p>
            <a:r>
              <a:rPr lang="en-GB" dirty="0">
                <a:solidFill>
                  <a:srgbClr val="00001A"/>
                </a:solidFill>
                <a:latin typeface="Calibri Light" panose="020F0302020204030204" pitchFamily="34" charset="0"/>
                <a:cs typeface="Calibri Light" panose="020F0302020204030204" pitchFamily="34" charset="0"/>
              </a:rPr>
              <a:t>Reach for:</a:t>
            </a:r>
          </a:p>
        </p:txBody>
      </p:sp>
    </p:spTree>
    <p:extLst>
      <p:ext uri="{BB962C8B-B14F-4D97-AF65-F5344CB8AC3E}">
        <p14:creationId xmlns:p14="http://schemas.microsoft.com/office/powerpoint/2010/main" val="45234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374072"/>
            <a:ext cx="12192000"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pPr algn="ctr"/>
            <a:r>
              <a:rPr lang="en-GB" kern="0" dirty="0">
                <a:solidFill>
                  <a:schemeClr val="accent4">
                    <a:lumMod val="10000"/>
                  </a:schemeClr>
                </a:solidFill>
                <a:effectLst/>
                <a:latin typeface="Calibri Light" panose="020F0302020204030204" pitchFamily="34" charset="0"/>
                <a:cs typeface="Calibri Light" panose="020F0302020204030204" pitchFamily="34" charset="0"/>
              </a:rPr>
              <a:t>Misconception: ‘Sources can give one true answer!’</a:t>
            </a:r>
          </a:p>
        </p:txBody>
      </p:sp>
      <p:pic>
        <p:nvPicPr>
          <p:cNvPr id="5" name="Picture 4" descr="Continuum"/>
          <p:cNvPicPr/>
          <p:nvPr/>
        </p:nvPicPr>
        <p:blipFill>
          <a:blip r:embed="rId2">
            <a:extLst>
              <a:ext uri="{28A0092B-C50C-407E-A947-70E740481C1C}">
                <a14:useLocalDpi xmlns:a14="http://schemas.microsoft.com/office/drawing/2010/main" val="0"/>
              </a:ext>
            </a:extLst>
          </a:blip>
          <a:srcRect/>
          <a:stretch>
            <a:fillRect/>
          </a:stretch>
        </p:blipFill>
        <p:spPr bwMode="auto">
          <a:xfrm>
            <a:off x="1314450" y="1209820"/>
            <a:ext cx="9563100" cy="1911927"/>
          </a:xfrm>
          <a:prstGeom prst="rect">
            <a:avLst/>
          </a:prstGeom>
          <a:noFill/>
          <a:ln>
            <a:noFill/>
          </a:ln>
        </p:spPr>
      </p:pic>
      <p:pic>
        <p:nvPicPr>
          <p:cNvPr id="6" name="Picture 5" descr="http://www.thinkinghistory.co.uk/ActivityBase/Images/HelpingStudentsProv2.jpg"/>
          <p:cNvPicPr/>
          <p:nvPr/>
        </p:nvPicPr>
        <p:blipFill rotWithShape="1">
          <a:blip r:embed="rId3">
            <a:extLst>
              <a:ext uri="{28A0092B-C50C-407E-A947-70E740481C1C}">
                <a14:useLocalDpi xmlns:a14="http://schemas.microsoft.com/office/drawing/2010/main" val="0"/>
              </a:ext>
            </a:extLst>
          </a:blip>
          <a:srcRect l="6430" t="56277" r="10461" b="2878"/>
          <a:stretch/>
        </p:blipFill>
        <p:spPr bwMode="auto">
          <a:xfrm>
            <a:off x="1978429" y="3121748"/>
            <a:ext cx="7722524" cy="283016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46448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2769" y="908720"/>
            <a:ext cx="11405570" cy="576064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7" name="Rectangle 6"/>
          <p:cNvSpPr/>
          <p:nvPr/>
        </p:nvSpPr>
        <p:spPr>
          <a:xfrm>
            <a:off x="1389050" y="1556792"/>
            <a:ext cx="9199842" cy="460851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prstClr val="white"/>
                </a:solidFill>
                <a:latin typeface="Calibri"/>
              </a:rPr>
              <a:t>What</a:t>
            </a:r>
          </a:p>
        </p:txBody>
      </p:sp>
      <p:sp>
        <p:nvSpPr>
          <p:cNvPr id="6" name="Rectangle 5"/>
          <p:cNvSpPr/>
          <p:nvPr/>
        </p:nvSpPr>
        <p:spPr>
          <a:xfrm>
            <a:off x="2875823" y="2060848"/>
            <a:ext cx="6652085" cy="338437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2" name="Title 1"/>
          <p:cNvSpPr>
            <a:spLocks noGrp="1"/>
          </p:cNvSpPr>
          <p:nvPr>
            <p:ph type="title"/>
          </p:nvPr>
        </p:nvSpPr>
        <p:spPr>
          <a:xfrm>
            <a:off x="1516864" y="9292"/>
            <a:ext cx="8229600" cy="908720"/>
          </a:xfrm>
        </p:spPr>
        <p:txBody>
          <a:bodyPr>
            <a:normAutofit/>
          </a:bodyPr>
          <a:lstStyle/>
          <a:p>
            <a:pPr algn="l"/>
            <a:r>
              <a:rPr lang="en-GB" sz="1800" b="1" dirty="0"/>
              <a:t>Interrogating sources with inference diagrams.</a:t>
            </a:r>
          </a:p>
        </p:txBody>
      </p:sp>
      <p:sp>
        <p:nvSpPr>
          <p:cNvPr id="4" name="TextBox 3"/>
          <p:cNvSpPr txBox="1"/>
          <p:nvPr/>
        </p:nvSpPr>
        <p:spPr>
          <a:xfrm>
            <a:off x="4079776" y="2132856"/>
            <a:ext cx="3888432" cy="369332"/>
          </a:xfrm>
          <a:prstGeom prst="rect">
            <a:avLst/>
          </a:prstGeom>
          <a:noFill/>
        </p:spPr>
        <p:txBody>
          <a:bodyPr wrap="square" rtlCol="0">
            <a:spAutoFit/>
          </a:bodyPr>
          <a:lstStyle/>
          <a:p>
            <a:r>
              <a:rPr lang="en-GB" dirty="0">
                <a:solidFill>
                  <a:prstClr val="black"/>
                </a:solidFill>
                <a:latin typeface="Calibri"/>
              </a:rPr>
              <a:t>What can I see?</a:t>
            </a:r>
          </a:p>
        </p:txBody>
      </p:sp>
      <p:pic>
        <p:nvPicPr>
          <p:cNvPr id="5" name="Picture 2"/>
          <p:cNvPicPr>
            <a:picLocks noChangeAspect="1" noChangeArrowheads="1"/>
          </p:cNvPicPr>
          <p:nvPr/>
        </p:nvPicPr>
        <p:blipFill>
          <a:blip r:embed="rId2" cstate="print"/>
          <a:srcRect/>
          <a:stretch>
            <a:fillRect/>
          </a:stretch>
        </p:blipFill>
        <p:spPr bwMode="auto">
          <a:xfrm>
            <a:off x="4362595" y="2564905"/>
            <a:ext cx="3441215" cy="2736304"/>
          </a:xfrm>
          <a:prstGeom prst="rect">
            <a:avLst/>
          </a:prstGeom>
          <a:noFill/>
          <a:ln w="9525">
            <a:noFill/>
            <a:miter lim="800000"/>
            <a:headEnd/>
            <a:tailEnd/>
          </a:ln>
        </p:spPr>
      </p:pic>
      <p:sp>
        <p:nvSpPr>
          <p:cNvPr id="8" name="TextBox 7"/>
          <p:cNvSpPr txBox="1"/>
          <p:nvPr/>
        </p:nvSpPr>
        <p:spPr>
          <a:xfrm>
            <a:off x="1516864" y="1597442"/>
            <a:ext cx="4802345" cy="369332"/>
          </a:xfrm>
          <a:prstGeom prst="rect">
            <a:avLst/>
          </a:prstGeom>
          <a:noFill/>
        </p:spPr>
        <p:txBody>
          <a:bodyPr wrap="square" rtlCol="0">
            <a:spAutoFit/>
          </a:bodyPr>
          <a:lstStyle/>
          <a:p>
            <a:r>
              <a:rPr lang="en-GB" dirty="0">
                <a:solidFill>
                  <a:prstClr val="black"/>
                </a:solidFill>
                <a:latin typeface="Calibri"/>
              </a:rPr>
              <a:t>What can I infer about life in a Victorian city?</a:t>
            </a:r>
          </a:p>
        </p:txBody>
      </p:sp>
      <p:sp>
        <p:nvSpPr>
          <p:cNvPr id="10" name="TextBox 9"/>
          <p:cNvSpPr txBox="1"/>
          <p:nvPr/>
        </p:nvSpPr>
        <p:spPr>
          <a:xfrm>
            <a:off x="1919536" y="1052736"/>
            <a:ext cx="4921014" cy="369332"/>
          </a:xfrm>
          <a:prstGeom prst="rect">
            <a:avLst/>
          </a:prstGeom>
          <a:noFill/>
        </p:spPr>
        <p:txBody>
          <a:bodyPr wrap="square" rtlCol="0">
            <a:spAutoFit/>
          </a:bodyPr>
          <a:lstStyle/>
          <a:p>
            <a:r>
              <a:rPr lang="en-GB" dirty="0">
                <a:solidFill>
                  <a:prstClr val="black"/>
                </a:solidFill>
                <a:latin typeface="Calibri"/>
              </a:rPr>
              <a:t>How can I check I am right?</a:t>
            </a:r>
          </a:p>
        </p:txBody>
      </p:sp>
    </p:spTree>
    <p:extLst>
      <p:ext uri="{BB962C8B-B14F-4D97-AF65-F5344CB8AC3E}">
        <p14:creationId xmlns:p14="http://schemas.microsoft.com/office/powerpoint/2010/main" val="4134510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2279577" y="908721"/>
            <a:ext cx="7560840" cy="55340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1100" b="1">
                <a:solidFill>
                  <a:prstClr val="black"/>
                </a:solidFill>
                <a:latin typeface="Calibri" pitchFamily="34" charset="0"/>
                <a:ea typeface="Calibri" pitchFamily="34" charset="0"/>
                <a:cs typeface="Times New Roman" pitchFamily="18" charset="0"/>
              </a:rPr>
              <a:t>What would you like to know about what you can see in the picture?  </a:t>
            </a:r>
            <a:endParaRPr lang="en-US">
              <a:solidFill>
                <a:prstClr val="black"/>
              </a:solidFill>
              <a:latin typeface="Arial" pitchFamily="34" charset="0"/>
              <a:cs typeface="Arial" pitchFamily="34" charset="0"/>
            </a:endParaRPr>
          </a:p>
        </p:txBody>
      </p:sp>
      <p:sp>
        <p:nvSpPr>
          <p:cNvPr id="19459" name="Text Box 3"/>
          <p:cNvSpPr txBox="1">
            <a:spLocks noChangeArrowheads="1"/>
          </p:cNvSpPr>
          <p:nvPr/>
        </p:nvSpPr>
        <p:spPr bwMode="auto">
          <a:xfrm>
            <a:off x="3228975" y="1628800"/>
            <a:ext cx="5810250" cy="35607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1100" b="1">
                <a:solidFill>
                  <a:prstClr val="black"/>
                </a:solidFill>
                <a:latin typeface="Calibri" pitchFamily="34" charset="0"/>
                <a:ea typeface="Calibri" pitchFamily="34" charset="0"/>
                <a:cs typeface="Times New Roman" pitchFamily="18" charset="0"/>
              </a:rPr>
              <a:t>What can you see in the picture?</a:t>
            </a:r>
            <a:endParaRPr lang="en-US">
              <a:solidFill>
                <a:prstClr val="black"/>
              </a:solidFill>
              <a:latin typeface="Arial" pitchFamily="34" charset="0"/>
              <a:cs typeface="Arial" pitchFamily="34" charset="0"/>
            </a:endParaRPr>
          </a:p>
        </p:txBody>
      </p:sp>
      <p:sp>
        <p:nvSpPr>
          <p:cNvPr id="19457" name="Text Box 1"/>
          <p:cNvSpPr txBox="1">
            <a:spLocks noChangeArrowheads="1"/>
          </p:cNvSpPr>
          <p:nvPr/>
        </p:nvSpPr>
        <p:spPr bwMode="auto">
          <a:xfrm>
            <a:off x="4133851" y="2293938"/>
            <a:ext cx="3971925" cy="2057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sp>
        <p:nvSpPr>
          <p:cNvPr id="19461" name="Rectangle 5"/>
          <p:cNvSpPr>
            <a:spLocks noChangeArrowheads="1"/>
          </p:cNvSpPr>
          <p:nvPr/>
        </p:nvSpPr>
        <p:spPr bwMode="auto">
          <a:xfrm>
            <a:off x="1524000" y="-40704"/>
            <a:ext cx="4184159" cy="5386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GB" sz="1100" b="1" dirty="0">
                <a:solidFill>
                  <a:prstClr val="black"/>
                </a:solidFill>
                <a:latin typeface="Calibri" pitchFamily="34" charset="0"/>
                <a:ea typeface="Calibri" pitchFamily="34" charset="0"/>
                <a:cs typeface="Times New Roman" pitchFamily="18" charset="0"/>
              </a:rPr>
              <a:t>How does your new knowledge help you to understand this picture?</a:t>
            </a:r>
            <a:endParaRPr lang="en-GB" sz="800" dirty="0">
              <a:solidFill>
                <a:prstClr val="black"/>
              </a:solidFill>
              <a:latin typeface="Arial" pitchFamily="34" charset="0"/>
              <a:cs typeface="Arial" pitchFamily="34" charset="0"/>
            </a:endParaRPr>
          </a:p>
          <a:p>
            <a:pPr eaLnBrk="0" fontAlgn="base" hangingPunct="0">
              <a:spcBef>
                <a:spcPct val="0"/>
              </a:spcBef>
              <a:spcAft>
                <a:spcPct val="0"/>
              </a:spcAft>
            </a:pPr>
            <a:endParaRPr lang="en-GB" dirty="0">
              <a:solidFill>
                <a:prstClr val="black"/>
              </a:solidFill>
              <a:latin typeface="Arial" pitchFamily="34" charset="0"/>
              <a:cs typeface="Arial" pitchFamily="34" charset="0"/>
            </a:endParaRPr>
          </a:p>
        </p:txBody>
      </p:sp>
      <p:sp>
        <p:nvSpPr>
          <p:cNvPr id="19464" name="Rectangle 8"/>
          <p:cNvSpPr>
            <a:spLocks noChangeArrowheads="1"/>
          </p:cNvSpPr>
          <p:nvPr/>
        </p:nvSpPr>
        <p:spPr bwMode="auto">
          <a:xfrm>
            <a:off x="152400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sp>
        <p:nvSpPr>
          <p:cNvPr id="19465" name="Rectangle 9"/>
          <p:cNvSpPr>
            <a:spLocks noChangeArrowheads="1"/>
          </p:cNvSpPr>
          <p:nvPr/>
        </p:nvSpPr>
        <p:spPr bwMode="auto">
          <a:xfrm>
            <a:off x="1524001" y="250138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19458" name="il_fi" descr="http://imagecache6.allposters.com/LRG/30/3039/BGSBF00Z.jpg"/>
          <p:cNvPicPr>
            <a:picLocks noChangeAspect="1" noChangeArrowheads="1"/>
          </p:cNvPicPr>
          <p:nvPr/>
        </p:nvPicPr>
        <p:blipFill>
          <a:blip r:embed="rId2" cstate="print"/>
          <a:srcRect/>
          <a:stretch>
            <a:fillRect/>
          </a:stretch>
        </p:blipFill>
        <p:spPr bwMode="auto">
          <a:xfrm>
            <a:off x="4007768" y="2348880"/>
            <a:ext cx="4104456" cy="2000250"/>
          </a:xfrm>
          <a:prstGeom prst="rect">
            <a:avLst/>
          </a:prstGeom>
          <a:noFill/>
        </p:spPr>
      </p:pic>
    </p:spTree>
    <p:extLst>
      <p:ext uri="{BB962C8B-B14F-4D97-AF65-F5344CB8AC3E}">
        <p14:creationId xmlns:p14="http://schemas.microsoft.com/office/powerpoint/2010/main" val="4240468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554736" y="836713"/>
            <a:ext cx="7105796" cy="446449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1200" b="1">
                <a:solidFill>
                  <a:prstClr val="black"/>
                </a:solidFill>
                <a:latin typeface="Calibri" pitchFamily="34" charset="0"/>
                <a:ea typeface="Calibri" pitchFamily="34" charset="0"/>
                <a:cs typeface="Times New Roman" pitchFamily="18" charset="0"/>
              </a:rPr>
              <a:t>What does the artist </a:t>
            </a:r>
            <a:r>
              <a:rPr lang="en-US" sz="1200" b="1" i="1">
                <a:solidFill>
                  <a:prstClr val="black"/>
                </a:solidFill>
                <a:latin typeface="Calibri" pitchFamily="34" charset="0"/>
                <a:ea typeface="Calibri" pitchFamily="34" charset="0"/>
                <a:cs typeface="Times New Roman" pitchFamily="18" charset="0"/>
              </a:rPr>
              <a:t>show</a:t>
            </a:r>
            <a:r>
              <a:rPr lang="en-US" sz="1200" b="1">
                <a:solidFill>
                  <a:prstClr val="black"/>
                </a:solidFill>
                <a:latin typeface="Calibri" pitchFamily="34" charset="0"/>
                <a:ea typeface="Calibri" pitchFamily="34" charset="0"/>
                <a:cs typeface="Times New Roman" pitchFamily="18" charset="0"/>
              </a:rPr>
              <a:t> us?</a:t>
            </a:r>
            <a:endParaRPr lang="en-US">
              <a:solidFill>
                <a:prstClr val="black"/>
              </a:solidFill>
              <a:latin typeface="Arial" pitchFamily="34" charset="0"/>
              <a:cs typeface="Arial" pitchFamily="34" charset="0"/>
            </a:endParaRPr>
          </a:p>
        </p:txBody>
      </p:sp>
      <p:sp>
        <p:nvSpPr>
          <p:cNvPr id="30722" name="Text Box 2"/>
          <p:cNvSpPr txBox="1">
            <a:spLocks noChangeArrowheads="1"/>
          </p:cNvSpPr>
          <p:nvPr/>
        </p:nvSpPr>
        <p:spPr bwMode="auto">
          <a:xfrm>
            <a:off x="4371976" y="1171576"/>
            <a:ext cx="3305175" cy="35909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sp>
        <p:nvSpPr>
          <p:cNvPr id="30725" name="Rectangle 5"/>
          <p:cNvSpPr>
            <a:spLocks noChangeArrowheads="1"/>
          </p:cNvSpPr>
          <p:nvPr/>
        </p:nvSpPr>
        <p:spPr bwMode="auto">
          <a:xfrm>
            <a:off x="1524001" y="-48399"/>
            <a:ext cx="4380815" cy="5539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GB" sz="1200" b="1" dirty="0">
                <a:solidFill>
                  <a:prstClr val="black"/>
                </a:solidFill>
                <a:latin typeface="Calibri" pitchFamily="34" charset="0"/>
                <a:ea typeface="Calibri" pitchFamily="34" charset="0"/>
                <a:cs typeface="Times New Roman" pitchFamily="18" charset="0"/>
              </a:rPr>
              <a:t>What do you think the archaeologist showed and told the artist?  </a:t>
            </a:r>
            <a:endParaRPr lang="en-GB" sz="800" dirty="0">
              <a:solidFill>
                <a:prstClr val="black"/>
              </a:solidFill>
              <a:latin typeface="Arial" pitchFamily="34" charset="0"/>
              <a:cs typeface="Arial" pitchFamily="34" charset="0"/>
            </a:endParaRPr>
          </a:p>
          <a:p>
            <a:pPr eaLnBrk="0" fontAlgn="base" hangingPunct="0">
              <a:spcBef>
                <a:spcPct val="0"/>
              </a:spcBef>
              <a:spcAft>
                <a:spcPct val="0"/>
              </a:spcAft>
            </a:pPr>
            <a:endParaRPr lang="en-GB" dirty="0">
              <a:solidFill>
                <a:prstClr val="black"/>
              </a:solidFill>
              <a:latin typeface="Arial" pitchFamily="34" charset="0"/>
              <a:cs typeface="Arial" pitchFamily="34" charset="0"/>
            </a:endParaRPr>
          </a:p>
        </p:txBody>
      </p:sp>
      <p:sp>
        <p:nvSpPr>
          <p:cNvPr id="30727" name="Rectangle 7"/>
          <p:cNvSpPr>
            <a:spLocks noChangeArrowheads="1"/>
          </p:cNvSpPr>
          <p:nvPr/>
        </p:nvSpPr>
        <p:spPr bwMode="auto">
          <a:xfrm>
            <a:off x="152400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pic>
        <p:nvPicPr>
          <p:cNvPr id="30723" name="il_fi" descr="http://www.theworkhome.com/media/images/galleries/longhouse-reconstruction-for-publ-web____jpg_5000x360_upscale_q85.jpg"/>
          <p:cNvPicPr>
            <a:picLocks noChangeAspect="1" noChangeArrowheads="1"/>
          </p:cNvPicPr>
          <p:nvPr/>
        </p:nvPicPr>
        <p:blipFill>
          <a:blip r:embed="rId2" cstate="print"/>
          <a:srcRect/>
          <a:stretch>
            <a:fillRect/>
          </a:stretch>
        </p:blipFill>
        <p:spPr bwMode="auto">
          <a:xfrm>
            <a:off x="4439816" y="1268760"/>
            <a:ext cx="3086100" cy="3429000"/>
          </a:xfrm>
          <a:prstGeom prst="rect">
            <a:avLst/>
          </a:prstGeom>
          <a:noFill/>
        </p:spPr>
      </p:pic>
    </p:spTree>
    <p:extLst>
      <p:ext uri="{BB962C8B-B14F-4D97-AF65-F5344CB8AC3E}">
        <p14:creationId xmlns:p14="http://schemas.microsoft.com/office/powerpoint/2010/main" val="419376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783046" y="741069"/>
            <a:ext cx="6596244" cy="446449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n-US" sz="1200" b="1" dirty="0">
                <a:cs typeface="Arial" pitchFamily="34" charset="0"/>
              </a:rPr>
              <a:t>Ways the tone of the source links to its purpose:</a:t>
            </a:r>
          </a:p>
        </p:txBody>
      </p:sp>
      <p:sp>
        <p:nvSpPr>
          <p:cNvPr id="30725" name="Rectangle 5"/>
          <p:cNvSpPr>
            <a:spLocks noChangeArrowheads="1"/>
          </p:cNvSpPr>
          <p:nvPr/>
        </p:nvSpPr>
        <p:spPr bwMode="auto">
          <a:xfrm>
            <a:off x="100049" y="23763"/>
            <a:ext cx="11926753"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GB" sz="1200" b="1" dirty="0">
                <a:solidFill>
                  <a:prstClr val="black"/>
                </a:solidFill>
                <a:latin typeface="Calibri" pitchFamily="34" charset="0"/>
                <a:ea typeface="Calibri" pitchFamily="34" charset="0"/>
                <a:cs typeface="Times New Roman" pitchFamily="18" charset="0"/>
              </a:rPr>
              <a:t>This leaflet was sent to every home in England in 1948. It was produced by the government to inform people about the new NHS. At the end of each arrow, add a piece of knowledge that puts what you are reading in the leaflet into context.  </a:t>
            </a:r>
            <a:endParaRPr lang="en-GB" sz="800" dirty="0">
              <a:solidFill>
                <a:prstClr val="black"/>
              </a:solidFill>
              <a:latin typeface="Arial" pitchFamily="34" charset="0"/>
              <a:cs typeface="Arial" pitchFamily="34" charset="0"/>
            </a:endParaRPr>
          </a:p>
          <a:p>
            <a:pPr eaLnBrk="0" fontAlgn="base" hangingPunct="0">
              <a:spcBef>
                <a:spcPct val="0"/>
              </a:spcBef>
              <a:spcAft>
                <a:spcPct val="0"/>
              </a:spcAft>
            </a:pPr>
            <a:endParaRPr lang="en-GB" dirty="0">
              <a:solidFill>
                <a:prstClr val="black"/>
              </a:solidFill>
              <a:latin typeface="Arial" pitchFamily="34" charset="0"/>
              <a:cs typeface="Arial" pitchFamily="34" charset="0"/>
            </a:endParaRPr>
          </a:p>
        </p:txBody>
      </p:sp>
      <p:sp>
        <p:nvSpPr>
          <p:cNvPr id="30727" name="Rectangle 7"/>
          <p:cNvSpPr>
            <a:spLocks noChangeArrowheads="1"/>
          </p:cNvSpPr>
          <p:nvPr/>
        </p:nvSpPr>
        <p:spPr bwMode="auto">
          <a:xfrm>
            <a:off x="152400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pic>
        <p:nvPicPr>
          <p:cNvPr id="2" name="Picture 1">
            <a:extLst>
              <a:ext uri="{FF2B5EF4-FFF2-40B4-BE49-F238E27FC236}">
                <a16:creationId xmlns:a16="http://schemas.microsoft.com/office/drawing/2014/main" id="{8181A11E-6A5B-4E48-B28D-2335A31527D1}"/>
              </a:ext>
            </a:extLst>
          </p:cNvPr>
          <p:cNvPicPr>
            <a:picLocks noChangeAspect="1"/>
          </p:cNvPicPr>
          <p:nvPr/>
        </p:nvPicPr>
        <p:blipFill>
          <a:blip r:embed="rId2"/>
          <a:stretch>
            <a:fillRect/>
          </a:stretch>
        </p:blipFill>
        <p:spPr>
          <a:xfrm>
            <a:off x="4046109" y="649154"/>
            <a:ext cx="3732448" cy="5179273"/>
          </a:xfrm>
          <a:prstGeom prst="rect">
            <a:avLst/>
          </a:prstGeom>
        </p:spPr>
      </p:pic>
      <p:cxnSp>
        <p:nvCxnSpPr>
          <p:cNvPr id="4" name="Straight Arrow Connector 3">
            <a:extLst>
              <a:ext uri="{FF2B5EF4-FFF2-40B4-BE49-F238E27FC236}">
                <a16:creationId xmlns:a16="http://schemas.microsoft.com/office/drawing/2014/main" id="{B08970C5-193E-4738-8374-534E74591F44}"/>
              </a:ext>
            </a:extLst>
          </p:cNvPr>
          <p:cNvCxnSpPr/>
          <p:nvPr/>
        </p:nvCxnSpPr>
        <p:spPr>
          <a:xfrm flipV="1">
            <a:off x="7258535" y="1309796"/>
            <a:ext cx="1040043" cy="9226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2EB8A08-E088-4BB2-920D-2DC7D9AF5314}"/>
              </a:ext>
            </a:extLst>
          </p:cNvPr>
          <p:cNvCxnSpPr>
            <a:cxnSpLocks/>
          </p:cNvCxnSpPr>
          <p:nvPr/>
        </p:nvCxnSpPr>
        <p:spPr>
          <a:xfrm flipH="1">
            <a:off x="2906997" y="4221831"/>
            <a:ext cx="1562390" cy="14809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4F230A74-F7B1-467F-A5A4-F2B44D0C7623}"/>
                  </a:ext>
                </a:extLst>
              </p14:cNvPr>
              <p14:cNvContentPartPr/>
              <p14:nvPr/>
            </p14:nvContentPartPr>
            <p14:xfrm>
              <a:off x="4784793" y="2299151"/>
              <a:ext cx="2323080" cy="64440"/>
            </p14:xfrm>
          </p:contentPart>
        </mc:Choice>
        <mc:Fallback xmlns="">
          <p:pic>
            <p:nvPicPr>
              <p:cNvPr id="6" name="Ink 5">
                <a:extLst>
                  <a:ext uri="{FF2B5EF4-FFF2-40B4-BE49-F238E27FC236}">
                    <a16:creationId xmlns:a16="http://schemas.microsoft.com/office/drawing/2014/main" id="{4F230A74-F7B1-467F-A5A4-F2B44D0C7623}"/>
                  </a:ext>
                </a:extLst>
              </p:cNvPr>
              <p:cNvPicPr/>
              <p:nvPr/>
            </p:nvPicPr>
            <p:blipFill>
              <a:blip r:embed="rId4"/>
              <a:stretch>
                <a:fillRect/>
              </a:stretch>
            </p:blipFill>
            <p:spPr>
              <a:xfrm>
                <a:off x="4730793" y="2191151"/>
                <a:ext cx="243072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3359E7C0-3AD9-4A38-913B-2B61E60EACDB}"/>
                  </a:ext>
                </a:extLst>
              </p14:cNvPr>
              <p14:cNvContentPartPr/>
              <p14:nvPr/>
            </p14:nvContentPartPr>
            <p14:xfrm>
              <a:off x="4557496" y="4161190"/>
              <a:ext cx="230040" cy="8280"/>
            </p14:xfrm>
          </p:contentPart>
        </mc:Choice>
        <mc:Fallback xmlns="">
          <p:pic>
            <p:nvPicPr>
              <p:cNvPr id="7" name="Ink 6">
                <a:extLst>
                  <a:ext uri="{FF2B5EF4-FFF2-40B4-BE49-F238E27FC236}">
                    <a16:creationId xmlns:a16="http://schemas.microsoft.com/office/drawing/2014/main" id="{3359E7C0-3AD9-4A38-913B-2B61E60EACDB}"/>
                  </a:ext>
                </a:extLst>
              </p:cNvPr>
              <p:cNvPicPr/>
              <p:nvPr/>
            </p:nvPicPr>
            <p:blipFill>
              <a:blip r:embed="rId6"/>
              <a:stretch>
                <a:fillRect/>
              </a:stretch>
            </p:blipFill>
            <p:spPr>
              <a:xfrm>
                <a:off x="4503856" y="4053550"/>
                <a:ext cx="337680" cy="223920"/>
              </a:xfrm>
              <a:prstGeom prst="rect">
                <a:avLst/>
              </a:prstGeom>
            </p:spPr>
          </p:pic>
        </mc:Fallback>
      </mc:AlternateContent>
      <p:cxnSp>
        <p:nvCxnSpPr>
          <p:cNvPr id="14" name="Straight Arrow Connector 13">
            <a:extLst>
              <a:ext uri="{FF2B5EF4-FFF2-40B4-BE49-F238E27FC236}">
                <a16:creationId xmlns:a16="http://schemas.microsoft.com/office/drawing/2014/main" id="{CCA23E97-BF0C-47CD-A0A7-955102F5C8CA}"/>
              </a:ext>
            </a:extLst>
          </p:cNvPr>
          <p:cNvCxnSpPr/>
          <p:nvPr/>
        </p:nvCxnSpPr>
        <p:spPr>
          <a:xfrm flipV="1">
            <a:off x="7410464" y="3628692"/>
            <a:ext cx="1040043" cy="9226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03D95E8A-31AC-4E53-A49A-FCEBF721CCBA}"/>
                  </a:ext>
                </a:extLst>
              </p14:cNvPr>
              <p14:cNvContentPartPr/>
              <p14:nvPr/>
            </p14:nvContentPartPr>
            <p14:xfrm>
              <a:off x="5961242" y="4588369"/>
              <a:ext cx="1409400" cy="23760"/>
            </p14:xfrm>
          </p:contentPart>
        </mc:Choice>
        <mc:Fallback xmlns="">
          <p:pic>
            <p:nvPicPr>
              <p:cNvPr id="13" name="Ink 12">
                <a:extLst>
                  <a:ext uri="{FF2B5EF4-FFF2-40B4-BE49-F238E27FC236}">
                    <a16:creationId xmlns:a16="http://schemas.microsoft.com/office/drawing/2014/main" id="{03D95E8A-31AC-4E53-A49A-FCEBF721CCBA}"/>
                  </a:ext>
                </a:extLst>
              </p:cNvPr>
              <p:cNvPicPr/>
              <p:nvPr/>
            </p:nvPicPr>
            <p:blipFill>
              <a:blip r:embed="rId8"/>
              <a:stretch>
                <a:fillRect/>
              </a:stretch>
            </p:blipFill>
            <p:spPr>
              <a:xfrm>
                <a:off x="5925602" y="4516729"/>
                <a:ext cx="14810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78AEDE36-E690-40EB-9B7C-45D9C1CDD588}"/>
                  </a:ext>
                </a:extLst>
              </p14:cNvPr>
              <p14:cNvContentPartPr/>
              <p14:nvPr/>
            </p14:nvContentPartPr>
            <p14:xfrm>
              <a:off x="4602093" y="4689464"/>
              <a:ext cx="365400" cy="17640"/>
            </p14:xfrm>
          </p:contentPart>
        </mc:Choice>
        <mc:Fallback xmlns="">
          <p:pic>
            <p:nvPicPr>
              <p:cNvPr id="15" name="Ink 14">
                <a:extLst>
                  <a:ext uri="{FF2B5EF4-FFF2-40B4-BE49-F238E27FC236}">
                    <a16:creationId xmlns:a16="http://schemas.microsoft.com/office/drawing/2014/main" id="{78AEDE36-E690-40EB-9B7C-45D9C1CDD588}"/>
                  </a:ext>
                </a:extLst>
              </p:cNvPr>
              <p:cNvPicPr/>
              <p:nvPr/>
            </p:nvPicPr>
            <p:blipFill>
              <a:blip r:embed="rId10"/>
              <a:stretch>
                <a:fillRect/>
              </a:stretch>
            </p:blipFill>
            <p:spPr>
              <a:xfrm>
                <a:off x="4566093" y="4617464"/>
                <a:ext cx="437040" cy="161280"/>
              </a:xfrm>
              <a:prstGeom prst="rect">
                <a:avLst/>
              </a:prstGeom>
            </p:spPr>
          </p:pic>
        </mc:Fallback>
      </mc:AlternateContent>
      <p:cxnSp>
        <p:nvCxnSpPr>
          <p:cNvPr id="21" name="Straight Arrow Connector 20">
            <a:extLst>
              <a:ext uri="{FF2B5EF4-FFF2-40B4-BE49-F238E27FC236}">
                <a16:creationId xmlns:a16="http://schemas.microsoft.com/office/drawing/2014/main" id="{82C8A733-BF73-4BF5-879C-F16B6E3BA6CF}"/>
              </a:ext>
            </a:extLst>
          </p:cNvPr>
          <p:cNvCxnSpPr>
            <a:cxnSpLocks/>
          </p:cNvCxnSpPr>
          <p:nvPr/>
        </p:nvCxnSpPr>
        <p:spPr>
          <a:xfrm>
            <a:off x="4514841" y="5007853"/>
            <a:ext cx="0" cy="10509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
            <p14:nvContentPartPr>
              <p14:cNvPr id="20" name="Ink 19">
                <a:extLst>
                  <a:ext uri="{FF2B5EF4-FFF2-40B4-BE49-F238E27FC236}">
                    <a16:creationId xmlns:a16="http://schemas.microsoft.com/office/drawing/2014/main" id="{B7BA62AC-B978-43D9-B74E-847B25468148}"/>
                  </a:ext>
                </a:extLst>
              </p14:cNvPr>
              <p14:cNvContentPartPr/>
              <p14:nvPr/>
            </p14:nvContentPartPr>
            <p14:xfrm>
              <a:off x="7301017" y="4872034"/>
              <a:ext cx="88560" cy="360"/>
            </p14:xfrm>
          </p:contentPart>
        </mc:Choice>
        <mc:Fallback xmlns="">
          <p:pic>
            <p:nvPicPr>
              <p:cNvPr id="20" name="Ink 19">
                <a:extLst>
                  <a:ext uri="{FF2B5EF4-FFF2-40B4-BE49-F238E27FC236}">
                    <a16:creationId xmlns:a16="http://schemas.microsoft.com/office/drawing/2014/main" id="{B7BA62AC-B978-43D9-B74E-847B25468148}"/>
                  </a:ext>
                </a:extLst>
              </p:cNvPr>
              <p:cNvPicPr/>
              <p:nvPr/>
            </p:nvPicPr>
            <p:blipFill>
              <a:blip r:embed="rId12"/>
              <a:stretch>
                <a:fillRect/>
              </a:stretch>
            </p:blipFill>
            <p:spPr>
              <a:xfrm>
                <a:off x="7265377" y="4800034"/>
                <a:ext cx="1602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528D76CB-1890-4119-A4A1-B6DAC06891AE}"/>
                  </a:ext>
                </a:extLst>
              </p14:cNvPr>
              <p14:cNvContentPartPr/>
              <p14:nvPr/>
            </p14:nvContentPartPr>
            <p14:xfrm>
              <a:off x="4599577" y="4940794"/>
              <a:ext cx="1168200" cy="43200"/>
            </p14:xfrm>
          </p:contentPart>
        </mc:Choice>
        <mc:Fallback xmlns="">
          <p:pic>
            <p:nvPicPr>
              <p:cNvPr id="22" name="Ink 21">
                <a:extLst>
                  <a:ext uri="{FF2B5EF4-FFF2-40B4-BE49-F238E27FC236}">
                    <a16:creationId xmlns:a16="http://schemas.microsoft.com/office/drawing/2014/main" id="{528D76CB-1890-4119-A4A1-B6DAC06891AE}"/>
                  </a:ext>
                </a:extLst>
              </p:cNvPr>
              <p:cNvPicPr/>
              <p:nvPr/>
            </p:nvPicPr>
            <p:blipFill>
              <a:blip r:embed="rId14"/>
              <a:stretch>
                <a:fillRect/>
              </a:stretch>
            </p:blipFill>
            <p:spPr>
              <a:xfrm>
                <a:off x="4563577" y="4869154"/>
                <a:ext cx="1239840" cy="186840"/>
              </a:xfrm>
              <a:prstGeom prst="rect">
                <a:avLst/>
              </a:prstGeom>
            </p:spPr>
          </p:pic>
        </mc:Fallback>
      </mc:AlternateContent>
      <p:cxnSp>
        <p:nvCxnSpPr>
          <p:cNvPr id="28" name="Straight Arrow Connector 27">
            <a:extLst>
              <a:ext uri="{FF2B5EF4-FFF2-40B4-BE49-F238E27FC236}">
                <a16:creationId xmlns:a16="http://schemas.microsoft.com/office/drawing/2014/main" id="{AD1CBF5E-7EAC-45F8-9453-585785AC5302}"/>
              </a:ext>
            </a:extLst>
          </p:cNvPr>
          <p:cNvCxnSpPr>
            <a:cxnSpLocks/>
          </p:cNvCxnSpPr>
          <p:nvPr/>
        </p:nvCxnSpPr>
        <p:spPr>
          <a:xfrm>
            <a:off x="7258535" y="5007853"/>
            <a:ext cx="1156912" cy="26075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26" name="Ink 25">
                <a:extLst>
                  <a:ext uri="{FF2B5EF4-FFF2-40B4-BE49-F238E27FC236}">
                    <a16:creationId xmlns:a16="http://schemas.microsoft.com/office/drawing/2014/main" id="{4F462350-BDAE-4019-81EA-72AB57B7C12A}"/>
                  </a:ext>
                </a:extLst>
              </p14:cNvPr>
              <p14:cNvContentPartPr/>
              <p14:nvPr/>
            </p14:nvContentPartPr>
            <p14:xfrm>
              <a:off x="5947057" y="4955554"/>
              <a:ext cx="1299240" cy="29520"/>
            </p14:xfrm>
          </p:contentPart>
        </mc:Choice>
        <mc:Fallback xmlns="">
          <p:pic>
            <p:nvPicPr>
              <p:cNvPr id="26" name="Ink 25">
                <a:extLst>
                  <a:ext uri="{FF2B5EF4-FFF2-40B4-BE49-F238E27FC236}">
                    <a16:creationId xmlns:a16="http://schemas.microsoft.com/office/drawing/2014/main" id="{4F462350-BDAE-4019-81EA-72AB57B7C12A}"/>
                  </a:ext>
                </a:extLst>
              </p:cNvPr>
              <p:cNvPicPr/>
              <p:nvPr/>
            </p:nvPicPr>
            <p:blipFill>
              <a:blip r:embed="rId16"/>
              <a:stretch>
                <a:fillRect/>
              </a:stretch>
            </p:blipFill>
            <p:spPr>
              <a:xfrm>
                <a:off x="5911057" y="4883554"/>
                <a:ext cx="1370880" cy="173160"/>
              </a:xfrm>
              <a:prstGeom prst="rect">
                <a:avLst/>
              </a:prstGeom>
            </p:spPr>
          </p:pic>
        </mc:Fallback>
      </mc:AlternateContent>
      <p:cxnSp>
        <p:nvCxnSpPr>
          <p:cNvPr id="33" name="Straight Arrow Connector 32">
            <a:extLst>
              <a:ext uri="{FF2B5EF4-FFF2-40B4-BE49-F238E27FC236}">
                <a16:creationId xmlns:a16="http://schemas.microsoft.com/office/drawing/2014/main" id="{F3749CB4-440B-467D-AFB1-66642E9327AC}"/>
              </a:ext>
            </a:extLst>
          </p:cNvPr>
          <p:cNvCxnSpPr>
            <a:cxnSpLocks/>
          </p:cNvCxnSpPr>
          <p:nvPr/>
        </p:nvCxnSpPr>
        <p:spPr>
          <a:xfrm>
            <a:off x="7137800" y="5118092"/>
            <a:ext cx="1160778" cy="12577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7">
            <p14:nvContentPartPr>
              <p14:cNvPr id="31" name="Ink 30">
                <a:extLst>
                  <a:ext uri="{FF2B5EF4-FFF2-40B4-BE49-F238E27FC236}">
                    <a16:creationId xmlns:a16="http://schemas.microsoft.com/office/drawing/2014/main" id="{7F2D824D-DED7-431E-8D78-7C3025396E1F}"/>
                  </a:ext>
                </a:extLst>
              </p14:cNvPr>
              <p14:cNvContentPartPr/>
              <p14:nvPr/>
            </p14:nvContentPartPr>
            <p14:xfrm>
              <a:off x="6435217" y="5073634"/>
              <a:ext cx="592200" cy="22320"/>
            </p14:xfrm>
          </p:contentPart>
        </mc:Choice>
        <mc:Fallback xmlns="">
          <p:pic>
            <p:nvPicPr>
              <p:cNvPr id="31" name="Ink 30">
                <a:extLst>
                  <a:ext uri="{FF2B5EF4-FFF2-40B4-BE49-F238E27FC236}">
                    <a16:creationId xmlns:a16="http://schemas.microsoft.com/office/drawing/2014/main" id="{7F2D824D-DED7-431E-8D78-7C3025396E1F}"/>
                  </a:ext>
                </a:extLst>
              </p:cNvPr>
              <p:cNvPicPr/>
              <p:nvPr/>
            </p:nvPicPr>
            <p:blipFill>
              <a:blip r:embed="rId18"/>
              <a:stretch>
                <a:fillRect/>
              </a:stretch>
            </p:blipFill>
            <p:spPr>
              <a:xfrm>
                <a:off x="6399217" y="5001634"/>
                <a:ext cx="6638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0721" name="Ink 30720">
                <a:extLst>
                  <a:ext uri="{FF2B5EF4-FFF2-40B4-BE49-F238E27FC236}">
                    <a16:creationId xmlns:a16="http://schemas.microsoft.com/office/drawing/2014/main" id="{A21A318A-D7A3-4C6C-BF3D-F500F63E5F92}"/>
                  </a:ext>
                </a:extLst>
              </p14:cNvPr>
              <p14:cNvContentPartPr/>
              <p14:nvPr/>
            </p14:nvContentPartPr>
            <p14:xfrm>
              <a:off x="4732057" y="5155354"/>
              <a:ext cx="2400120" cy="87120"/>
            </p14:xfrm>
          </p:contentPart>
        </mc:Choice>
        <mc:Fallback xmlns="">
          <p:pic>
            <p:nvPicPr>
              <p:cNvPr id="30721" name="Ink 30720">
                <a:extLst>
                  <a:ext uri="{FF2B5EF4-FFF2-40B4-BE49-F238E27FC236}">
                    <a16:creationId xmlns:a16="http://schemas.microsoft.com/office/drawing/2014/main" id="{A21A318A-D7A3-4C6C-BF3D-F500F63E5F92}"/>
                  </a:ext>
                </a:extLst>
              </p:cNvPr>
              <p:cNvPicPr/>
              <p:nvPr/>
            </p:nvPicPr>
            <p:blipFill>
              <a:blip r:embed="rId20"/>
              <a:stretch>
                <a:fillRect/>
              </a:stretch>
            </p:blipFill>
            <p:spPr>
              <a:xfrm>
                <a:off x="4696057" y="5083714"/>
                <a:ext cx="2471760" cy="230760"/>
              </a:xfrm>
              <a:prstGeom prst="rect">
                <a:avLst/>
              </a:prstGeom>
            </p:spPr>
          </p:pic>
        </mc:Fallback>
      </mc:AlternateContent>
      <p:cxnSp>
        <p:nvCxnSpPr>
          <p:cNvPr id="40" name="Straight Arrow Connector 39">
            <a:extLst>
              <a:ext uri="{FF2B5EF4-FFF2-40B4-BE49-F238E27FC236}">
                <a16:creationId xmlns:a16="http://schemas.microsoft.com/office/drawing/2014/main" id="{1BCBCB73-7E17-45CB-BB47-8C51414015C7}"/>
              </a:ext>
            </a:extLst>
          </p:cNvPr>
          <p:cNvCxnSpPr>
            <a:cxnSpLocks/>
          </p:cNvCxnSpPr>
          <p:nvPr/>
        </p:nvCxnSpPr>
        <p:spPr>
          <a:xfrm>
            <a:off x="6213157" y="5323218"/>
            <a:ext cx="0" cy="7937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0470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st james' fair bristol">
            <a:extLst>
              <a:ext uri="{FF2B5EF4-FFF2-40B4-BE49-F238E27FC236}">
                <a16:creationId xmlns:a16="http://schemas.microsoft.com/office/drawing/2014/main" id="{96DB4015-A0D8-470C-839E-40AE645F68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9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464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jack return to the front">
            <a:extLst>
              <a:ext uri="{FF2B5EF4-FFF2-40B4-BE49-F238E27FC236}">
                <a16:creationId xmlns:a16="http://schemas.microsoft.com/office/drawing/2014/main" id="{6D5C9902-581C-47A6-8CD2-3ECA2492FA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41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884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067" y="5786438"/>
            <a:ext cx="11503292" cy="900112"/>
          </a:xfrm>
        </p:spPr>
        <p:txBody>
          <a:bodyPr>
            <a:normAutofit fontScale="92500" lnSpcReduction="10000"/>
          </a:bodyPr>
          <a:lstStyle/>
          <a:p>
            <a:pPr marL="0" indent="0">
              <a:buNone/>
            </a:pPr>
            <a:r>
              <a:rPr lang="en-GB" dirty="0">
                <a:solidFill>
                  <a:srgbClr val="00001A"/>
                </a:solidFill>
                <a:latin typeface="Calibri Light" panose="020F0302020204030204" pitchFamily="34" charset="0"/>
                <a:cs typeface="Calibri Light" panose="020F0302020204030204" pitchFamily="34" charset="0"/>
                <a:hlinkClick r:id="rId2"/>
              </a:rPr>
              <a:t>https://www.youtube.com/watch?v=5BwxI_l84dc</a:t>
            </a:r>
            <a:r>
              <a:rPr lang="en-GB" dirty="0">
                <a:solidFill>
                  <a:srgbClr val="00001A"/>
                </a:solidFill>
                <a:latin typeface="Calibri Light" panose="020F0302020204030204" pitchFamily="34" charset="0"/>
                <a:cs typeface="Calibri Light" panose="020F0302020204030204" pitchFamily="34" charset="0"/>
              </a:rPr>
              <a:t> </a:t>
            </a:r>
            <a:endParaRPr lang="en-GB" dirty="0">
              <a:solidFill>
                <a:srgbClr val="00001A"/>
              </a:solidFill>
              <a:effectLst/>
              <a:latin typeface="Calibri Light" panose="020F0302020204030204" pitchFamily="34" charset="0"/>
              <a:cs typeface="Calibri Light" panose="020F0302020204030204" pitchFamily="34" charset="0"/>
            </a:endParaRPr>
          </a:p>
          <a:p>
            <a:pPr marL="0" indent="0">
              <a:buNone/>
            </a:pPr>
            <a:r>
              <a:rPr lang="en-GB" dirty="0">
                <a:solidFill>
                  <a:srgbClr val="00001A"/>
                </a:solidFill>
                <a:effectLst/>
                <a:latin typeface="Calibri Light" panose="020F0302020204030204" pitchFamily="34" charset="0"/>
                <a:cs typeface="Calibri Light" panose="020F0302020204030204" pitchFamily="34" charset="0"/>
                <a:hlinkClick r:id="rId3"/>
              </a:rPr>
              <a:t>https://www.theguardian.com/world/2003/mar/20/iraq.georgebush</a:t>
            </a:r>
            <a:r>
              <a:rPr lang="en-GB" dirty="0">
                <a:solidFill>
                  <a:srgbClr val="00001A"/>
                </a:solidFill>
                <a:effectLst/>
                <a:latin typeface="Calibri Light" panose="020F0302020204030204" pitchFamily="34" charset="0"/>
                <a:cs typeface="Calibri Light" panose="020F0302020204030204" pitchFamily="34" charset="0"/>
              </a:rPr>
              <a:t> </a:t>
            </a:r>
          </a:p>
        </p:txBody>
      </p:sp>
      <p:sp>
        <p:nvSpPr>
          <p:cNvPr id="4" name="Title 1"/>
          <p:cNvSpPr txBox="1">
            <a:spLocks/>
          </p:cNvSpPr>
          <p:nvPr/>
        </p:nvSpPr>
        <p:spPr>
          <a:xfrm>
            <a:off x="0" y="678597"/>
            <a:ext cx="12192000" cy="661180"/>
          </a:xfrm>
          <a:prstGeom prst="rect">
            <a:avLst/>
          </a:prstGeom>
        </p:spPr>
        <p:txBody>
          <a:bodyPr/>
          <a:lst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4400" b="1" i="0" u="none" strike="noStrike" kern="0" cap="none" spc="0" normalizeH="0" baseline="0" noProof="0" dirty="0">
                <a:ln>
                  <a:noFill/>
                </a:ln>
                <a:solidFill>
                  <a:srgbClr val="DADADA">
                    <a:lumMod val="10000"/>
                  </a:srgbClr>
                </a:solidFill>
                <a:effectLst/>
                <a:uLnTx/>
                <a:uFillTx/>
                <a:latin typeface="Calibri Light" panose="020F0302020204030204" pitchFamily="34" charset="0"/>
                <a:ea typeface="+mj-ea"/>
                <a:cs typeface="Calibri Light" panose="020F0302020204030204" pitchFamily="34" charset="0"/>
              </a:rPr>
              <a:t>Use of longer text…</a:t>
            </a:r>
          </a:p>
        </p:txBody>
      </p:sp>
      <p:pic>
        <p:nvPicPr>
          <p:cNvPr id="2" name="Picture 1">
            <a:extLst>
              <a:ext uri="{FF2B5EF4-FFF2-40B4-BE49-F238E27FC236}">
                <a16:creationId xmlns:a16="http://schemas.microsoft.com/office/drawing/2014/main" id="{7165F000-AAAB-42D2-A0CF-1A3D1195B249}"/>
              </a:ext>
            </a:extLst>
          </p:cNvPr>
          <p:cNvPicPr>
            <a:picLocks noChangeAspect="1"/>
          </p:cNvPicPr>
          <p:nvPr/>
        </p:nvPicPr>
        <p:blipFill rotWithShape="1">
          <a:blip r:embed="rId4"/>
          <a:srcRect l="5880" t="18646" r="36690" b="17917"/>
          <a:stretch/>
        </p:blipFill>
        <p:spPr>
          <a:xfrm>
            <a:off x="2943225" y="1339777"/>
            <a:ext cx="5907881" cy="4350545"/>
          </a:xfrm>
          <a:prstGeom prst="rect">
            <a:avLst/>
          </a:prstGeom>
        </p:spPr>
      </p:pic>
    </p:spTree>
    <p:extLst>
      <p:ext uri="{BB962C8B-B14F-4D97-AF65-F5344CB8AC3E}">
        <p14:creationId xmlns:p14="http://schemas.microsoft.com/office/powerpoint/2010/main" val="3136990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23C87-FE55-423C-9EF5-4231EB9F5C0F}"/>
              </a:ext>
            </a:extLst>
          </p:cNvPr>
          <p:cNvSpPr>
            <a:spLocks noGrp="1"/>
          </p:cNvSpPr>
          <p:nvPr>
            <p:ph type="title"/>
          </p:nvPr>
        </p:nvSpPr>
        <p:spPr>
          <a:xfrm>
            <a:off x="478631" y="365126"/>
            <a:ext cx="11301413" cy="799306"/>
          </a:xfrm>
        </p:spPr>
        <p:txBody>
          <a:bodyPr/>
          <a:lstStyle/>
          <a:p>
            <a:r>
              <a:rPr lang="en-GB" b="1" dirty="0"/>
              <a:t>What is the historical context to this speech?</a:t>
            </a:r>
          </a:p>
        </p:txBody>
      </p:sp>
      <p:sp>
        <p:nvSpPr>
          <p:cNvPr id="3" name="Content Placeholder 2">
            <a:extLst>
              <a:ext uri="{FF2B5EF4-FFF2-40B4-BE49-F238E27FC236}">
                <a16:creationId xmlns:a16="http://schemas.microsoft.com/office/drawing/2014/main" id="{A4AFC465-8A9B-4F4D-9DF9-569D144E3DCE}"/>
              </a:ext>
            </a:extLst>
          </p:cNvPr>
          <p:cNvSpPr>
            <a:spLocks noGrp="1"/>
          </p:cNvSpPr>
          <p:nvPr>
            <p:ph idx="1"/>
          </p:nvPr>
        </p:nvSpPr>
        <p:spPr>
          <a:xfrm>
            <a:off x="357187" y="1321593"/>
            <a:ext cx="11622881" cy="5272087"/>
          </a:xfrm>
        </p:spPr>
        <p:txBody>
          <a:bodyPr>
            <a:normAutofit fontScale="62500" lnSpcReduction="20000"/>
          </a:bodyPr>
          <a:lstStyle/>
          <a:p>
            <a:pPr marL="0" indent="0">
              <a:buNone/>
            </a:pPr>
            <a:r>
              <a:rPr lang="en-GB" dirty="0"/>
              <a:t>This election had many firsts and many stories that will be told for generations. But one that's on my mind tonight's about a woman who cast her ballot in Atlanta. She's a lot like the millions of others who stood in line to make their voice heard in this election except for one thing: Ann Nixon Cooper is 106 years old.</a:t>
            </a:r>
          </a:p>
          <a:p>
            <a:pPr marL="0" indent="0">
              <a:buNone/>
            </a:pPr>
            <a:r>
              <a:rPr lang="en-GB" dirty="0"/>
              <a:t>She was born just a generation past slavery; a time when there were no cars on the road or planes in the sky; when someone like her couldn't vote for two reasons -- because she was a woman and because of the </a:t>
            </a:r>
            <a:r>
              <a:rPr lang="en-GB" dirty="0" err="1"/>
              <a:t>color</a:t>
            </a:r>
            <a:r>
              <a:rPr lang="en-GB" dirty="0"/>
              <a:t> of her skin.</a:t>
            </a:r>
          </a:p>
          <a:p>
            <a:pPr marL="0" indent="0">
              <a:buNone/>
            </a:pPr>
            <a:r>
              <a:rPr lang="en-GB" dirty="0"/>
              <a:t>And tonight, I think about all that she's seen throughout her century in America -- the heartache and the hope; the struggle and the progress; the times we were told that we can't, and the people who pressed on with that American creed: Yes we can.</a:t>
            </a:r>
          </a:p>
          <a:p>
            <a:pPr marL="0" indent="0">
              <a:buNone/>
            </a:pPr>
            <a:r>
              <a:rPr lang="en-GB" dirty="0"/>
              <a:t>At a time when women's voices were silenced and their hopes dismissed, she lived to see them stand up and speak out and reach for the ballot. Yes we can.</a:t>
            </a:r>
          </a:p>
          <a:p>
            <a:pPr marL="0" indent="0">
              <a:buNone/>
            </a:pPr>
            <a:r>
              <a:rPr lang="en-GB" dirty="0"/>
              <a:t>When there was despair in the dust bowl and depression across the land, she saw a nation conquer fear itself with a New Deal, new jobs, a new sense of common purpose. Yes we can.</a:t>
            </a:r>
          </a:p>
          <a:p>
            <a:pPr marL="0" indent="0">
              <a:buNone/>
            </a:pPr>
            <a:r>
              <a:rPr lang="en-GB" dirty="0"/>
              <a:t>When the bombs fell on our </a:t>
            </a:r>
            <a:r>
              <a:rPr lang="en-GB" dirty="0" err="1"/>
              <a:t>harbor</a:t>
            </a:r>
            <a:r>
              <a:rPr lang="en-GB" dirty="0"/>
              <a:t> and tyranny threatened the world, she was there to witness a generation rise to greatness and a democracy was saved. Yes we can.</a:t>
            </a:r>
          </a:p>
          <a:p>
            <a:pPr marL="0" indent="0">
              <a:buNone/>
            </a:pPr>
            <a:r>
              <a:rPr lang="en-GB" dirty="0"/>
              <a:t>She was there for the buses in Montgomery, the hoses in Birmingham, a bridge in Selma, and a preacher from Atlanta who told a people that "We Shall Overcome." Yes we can.</a:t>
            </a:r>
          </a:p>
          <a:p>
            <a:pPr marL="0" indent="0">
              <a:buNone/>
            </a:pPr>
            <a:r>
              <a:rPr lang="en-GB" dirty="0"/>
              <a:t>A man touched down on the moon, a wall came down in Berlin, a world was connected by our own science and imagination.</a:t>
            </a:r>
          </a:p>
          <a:p>
            <a:pPr marL="0" indent="0">
              <a:buNone/>
            </a:pPr>
            <a:r>
              <a:rPr lang="en-GB" dirty="0"/>
              <a:t>And this year, in this election, she touched her finger to a screen, and cast her vote, because after 106 years in America, through the best of times and the darkest of hours, she knows how America can change.</a:t>
            </a:r>
          </a:p>
          <a:p>
            <a:pPr marL="0" indent="0" algn="r">
              <a:buNone/>
            </a:pPr>
            <a:r>
              <a:rPr lang="en-GB" dirty="0"/>
              <a:t>Extract of President Barack Obama’s acceptance speech, November 2008</a:t>
            </a:r>
          </a:p>
          <a:p>
            <a:endParaRPr lang="en-GB" dirty="0"/>
          </a:p>
        </p:txBody>
      </p:sp>
    </p:spTree>
    <p:extLst>
      <p:ext uri="{BB962C8B-B14F-4D97-AF65-F5344CB8AC3E}">
        <p14:creationId xmlns:p14="http://schemas.microsoft.com/office/powerpoint/2010/main" val="1466413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1208</Words>
  <Application>Microsoft Office PowerPoint</Application>
  <PresentationFormat>Widescreen</PresentationFormat>
  <Paragraphs>93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“Bumping into sources and asking (and answering?) intelligent questions about them.” </vt:lpstr>
      <vt:lpstr>Seems to hinge around the meaning of…</vt:lpstr>
      <vt:lpstr>The high-achievers with sources…</vt:lpstr>
      <vt:lpstr>How useful is source A to a historian studying Oliver Cromwell?</vt:lpstr>
      <vt:lpstr>PowerPoint Presentation</vt:lpstr>
      <vt:lpstr>Y7 to Y8 to…</vt:lpstr>
      <vt:lpstr>PowerPoint Presentation</vt:lpstr>
      <vt:lpstr>The high-achievers with sources…</vt:lpstr>
      <vt:lpstr>PowerPoint Presentation</vt:lpstr>
      <vt:lpstr>PowerPoint Presentation</vt:lpstr>
      <vt:lpstr>PowerPoint Presentation</vt:lpstr>
      <vt:lpstr>PowerPoint Presentation</vt:lpstr>
      <vt:lpstr>https://www.hist.cam.ac.uk/prospective-undergrads/virtual-classroom/primary-source-exercises/sources-wars-roses </vt:lpstr>
      <vt:lpstr>The high-achievers with sources…</vt:lpstr>
      <vt:lpstr>PowerPoint Presentation</vt:lpstr>
      <vt:lpstr>PowerPoint Presentation</vt:lpstr>
      <vt:lpstr>PowerPoint Presentation</vt:lpstr>
      <vt:lpstr>Interrogating sources with inference diagrams.</vt:lpstr>
      <vt:lpstr>PowerPoint Presentation</vt:lpstr>
      <vt:lpstr>PowerPoint Presentation</vt:lpstr>
      <vt:lpstr>PowerPoint Presentation</vt:lpstr>
      <vt:lpstr>PowerPoint Presentation</vt:lpstr>
      <vt:lpstr>PowerPoint Presentation</vt:lpstr>
      <vt:lpstr>PowerPoint Presentation</vt:lpstr>
      <vt:lpstr>What is the historical context to this speech?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“Bumping into sources and asking (and answering?) intelligent questions about them.” </dc:title>
  <dc:creator>Helen Snelson</dc:creator>
  <cp:lastModifiedBy>Helen Snelson</cp:lastModifiedBy>
  <cp:revision>7</cp:revision>
  <dcterms:created xsi:type="dcterms:W3CDTF">2018-10-23T13:32:51Z</dcterms:created>
  <dcterms:modified xsi:type="dcterms:W3CDTF">2019-01-03T11:20:44Z</dcterms:modified>
</cp:coreProperties>
</file>