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979" autoAdjust="0"/>
  </p:normalViewPr>
  <p:slideViewPr>
    <p:cSldViewPr snapToGrid="0" showGuides="1">
      <p:cViewPr varScale="1">
        <p:scale>
          <a:sx n="65" d="100"/>
          <a:sy n="65" d="100"/>
        </p:scale>
        <p:origin x="724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531F4-23BA-438F-8514-9289A7B9D33B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F434B-BCD2-41E8-BDA9-2C990E424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831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Recall questioning: Who was monarch in 1556? What religion</a:t>
            </a:r>
            <a:r>
              <a:rPr lang="en-GB" baseline="0" dirty="0" smtClean="0"/>
              <a:t> was she? </a:t>
            </a:r>
          </a:p>
          <a:p>
            <a:r>
              <a:rPr lang="en-GB" baseline="0" dirty="0" smtClean="0"/>
              <a:t>Broader contextual questioning for York: Where is Coney Street / what is on it now? Where are the Shambles?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F434B-BCD2-41E8-BDA9-2C990E424D8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036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the slot in for this activity. Some of</a:t>
            </a:r>
            <a:r>
              <a:rPr lang="en-GB" baseline="0" dirty="0" smtClean="0"/>
              <a:t> the dates cannot be completed; they are for the broader context activity after this.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F434B-BCD2-41E8-BDA9-2C990E424D8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645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Model what a R/A/G</a:t>
            </a:r>
            <a:r>
              <a:rPr lang="en-GB" baseline="0" dirty="0" smtClean="0"/>
              <a:t> answer would look like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F434B-BCD2-41E8-BDA9-2C990E424D8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363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the slot in for this activity.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F434B-BCD2-41E8-BDA9-2C990E424D8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676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the slot in for this activity.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F434B-BCD2-41E8-BDA9-2C990E424D8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276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6D4F-09B4-47E4-86C4-FE03F5900049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0E15-A801-4E1C-B937-0EFF2848D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244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6D4F-09B4-47E4-86C4-FE03F5900049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0E15-A801-4E1C-B937-0EFF2848D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821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6D4F-09B4-47E4-86C4-FE03F5900049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0E15-A801-4E1C-B937-0EFF2848D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234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6D4F-09B4-47E4-86C4-FE03F5900049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0E15-A801-4E1C-B937-0EFF2848D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62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6D4F-09B4-47E4-86C4-FE03F5900049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0E15-A801-4E1C-B937-0EFF2848D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690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6D4F-09B4-47E4-86C4-FE03F5900049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0E15-A801-4E1C-B937-0EFF2848D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347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6D4F-09B4-47E4-86C4-FE03F5900049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0E15-A801-4E1C-B937-0EFF2848D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542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6D4F-09B4-47E4-86C4-FE03F5900049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0E15-A801-4E1C-B937-0EFF2848D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29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6D4F-09B4-47E4-86C4-FE03F5900049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0E15-A801-4E1C-B937-0EFF2848D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82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6D4F-09B4-47E4-86C4-FE03F5900049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0E15-A801-4E1C-B937-0EFF2848D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379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F6D4F-09B4-47E4-86C4-FE03F5900049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0E15-A801-4E1C-B937-0EFF2848D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818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F6D4F-09B4-47E4-86C4-FE03F5900049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20E15-A801-4E1C-B937-0EFF2848D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12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018" y="175491"/>
            <a:ext cx="11841018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bg1"/>
                </a:solidFill>
              </a:rPr>
              <a:t>STARTER</a:t>
            </a:r>
            <a:endParaRPr lang="en-GB" sz="48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18" y="1246909"/>
            <a:ext cx="6582241" cy="49123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81091" y="1246909"/>
            <a:ext cx="511694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This shows the execution of Margaret Clitheroe, from York, in 1586.</a:t>
            </a:r>
          </a:p>
          <a:p>
            <a:endParaRPr lang="en-GB" sz="3200" dirty="0"/>
          </a:p>
          <a:p>
            <a:r>
              <a:rPr lang="en-GB" sz="3200" dirty="0" smtClean="0"/>
              <a:t>What does the engraving tell you about the religious situation in England in the 1580s?</a:t>
            </a:r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6881091" y="5519203"/>
            <a:ext cx="5116945" cy="1200329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B050"/>
                </a:solidFill>
              </a:rPr>
              <a:t>Challenge</a:t>
            </a:r>
            <a:r>
              <a:rPr lang="en-GB" sz="2400" dirty="0" smtClean="0">
                <a:solidFill>
                  <a:srgbClr val="00B050"/>
                </a:solidFill>
              </a:rPr>
              <a:t>: How can you link this to your prior learning about religion in England?</a:t>
            </a:r>
            <a:endParaRPr lang="en-GB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73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018" y="175491"/>
            <a:ext cx="11841018" cy="156966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bg1"/>
                </a:solidFill>
              </a:rPr>
              <a:t>What can Margaret Clitheroe tell us about religion in the 1580s?</a:t>
            </a:r>
            <a:endParaRPr lang="en-GB" sz="4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018" y="2262909"/>
            <a:ext cx="59389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Describe the life of Margaret Clitheroe.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Look at the broader picture of religion in the 1580s.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/>
              <a:t>Apply Clitheroe’s story to understand the consequences of Elizabeth’s religious changes.</a:t>
            </a:r>
            <a:endParaRPr lang="en-GB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2109" y="1874922"/>
            <a:ext cx="5975927" cy="491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90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018" y="175491"/>
            <a:ext cx="11841018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bg1"/>
                </a:solidFill>
              </a:rPr>
              <a:t>MARGARET CLITHEROE’S LIFE</a:t>
            </a:r>
            <a:endParaRPr lang="en-GB" sz="48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9185" y="1168544"/>
            <a:ext cx="3748851" cy="51398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7018" y="1168544"/>
            <a:ext cx="785090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Born in 1556 as Margaret Middleton, Margaret lived a relatively comfortable life growing up. Her father was the Church Warden for St Martin’s Church in Coney Street, as well as being a respectable businessman.</a:t>
            </a:r>
          </a:p>
          <a:p>
            <a:endParaRPr lang="en-GB" sz="2400" dirty="0"/>
          </a:p>
          <a:p>
            <a:r>
              <a:rPr lang="en-GB" sz="2400" dirty="0" smtClean="0"/>
              <a:t>She did not learn to read or write growing up; aged 15, she married local butcher, John Clitheroe, who lived and worked on the Shambles.</a:t>
            </a:r>
          </a:p>
          <a:p>
            <a:endParaRPr lang="en-GB" sz="2400" dirty="0"/>
          </a:p>
          <a:p>
            <a:r>
              <a:rPr lang="en-GB" sz="2400" dirty="0" smtClean="0"/>
              <a:t>Shortly after her marriage, Margaret was converted to Catholicism. This was likely done by the wife of prominent Catholic, Dr Thomas </a:t>
            </a:r>
            <a:r>
              <a:rPr lang="en-GB" sz="2400" dirty="0" err="1" smtClean="0"/>
              <a:t>Vavasour</a:t>
            </a:r>
            <a:r>
              <a:rPr lang="en-GB" sz="2400" dirty="0" smtClean="0"/>
              <a:t>. This was a particular problem for Margaret as her husband was responsible for reporting Catholic worshippers in their parish…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77403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018" y="175491"/>
            <a:ext cx="11841018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bg1"/>
                </a:solidFill>
              </a:rPr>
              <a:t>MARGARET CLITHEROE’S LIFE</a:t>
            </a:r>
            <a:endParaRPr lang="en-GB" sz="4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018" y="1591331"/>
            <a:ext cx="57128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Use the two page summary you have of Margaret’s life to complete the timeline. Parts may already be done for you.</a:t>
            </a:r>
            <a:endParaRPr lang="en-GB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57018" y="5971487"/>
            <a:ext cx="11841018" cy="646331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B050"/>
                </a:solidFill>
              </a:rPr>
              <a:t>Challenge</a:t>
            </a:r>
            <a:r>
              <a:rPr lang="en-GB" sz="3600" dirty="0" smtClean="0">
                <a:solidFill>
                  <a:srgbClr val="00B050"/>
                </a:solidFill>
              </a:rPr>
              <a:t>: What other events can you add onto the timeline?</a:t>
            </a:r>
            <a:endParaRPr lang="en-GB" sz="3600" dirty="0">
              <a:solidFill>
                <a:srgbClr val="00B05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964" y="1309848"/>
            <a:ext cx="5651072" cy="423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77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80043" y="1051359"/>
            <a:ext cx="11817992" cy="57327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400" dirty="0" smtClean="0"/>
              <a:t>Verbally summarise </a:t>
            </a:r>
            <a:r>
              <a:rPr lang="en-GB" sz="4400" b="1" dirty="0" smtClean="0">
                <a:solidFill>
                  <a:srgbClr val="00B050"/>
                </a:solidFill>
              </a:rPr>
              <a:t>the </a:t>
            </a:r>
            <a:r>
              <a:rPr lang="en-GB" sz="4400" b="1" dirty="0" smtClean="0">
                <a:solidFill>
                  <a:srgbClr val="00B050"/>
                </a:solidFill>
              </a:rPr>
              <a:t>life of Margaret Clitheroe</a:t>
            </a:r>
            <a:r>
              <a:rPr lang="en-GB" sz="4400" dirty="0" smtClean="0"/>
              <a:t>. </a:t>
            </a:r>
            <a:r>
              <a:rPr lang="en-GB" sz="4400" dirty="0" smtClean="0"/>
              <a:t>They will give you a </a:t>
            </a:r>
            <a:r>
              <a:rPr lang="en-GB" sz="7200" b="1" dirty="0" smtClean="0">
                <a:solidFill>
                  <a:srgbClr val="FF0000"/>
                </a:solidFill>
              </a:rPr>
              <a:t>R</a:t>
            </a:r>
            <a:r>
              <a:rPr lang="en-GB" sz="7200" b="1" dirty="0" smtClean="0">
                <a:solidFill>
                  <a:srgbClr val="FFC000"/>
                </a:solidFill>
              </a:rPr>
              <a:t>A</a:t>
            </a:r>
            <a:r>
              <a:rPr lang="en-GB" sz="7200" b="1" dirty="0" smtClean="0">
                <a:solidFill>
                  <a:srgbClr val="00B050"/>
                </a:solidFill>
              </a:rPr>
              <a:t>G</a:t>
            </a:r>
            <a:r>
              <a:rPr lang="en-GB" sz="4400" dirty="0" smtClean="0"/>
              <a:t> rating and tell you how to improve your answer.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400" b="1" dirty="0" smtClean="0"/>
              <a:t>Then swap…</a:t>
            </a:r>
            <a:endParaRPr lang="en-GB" sz="4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22AFC2-8FA8-E249-AC0D-3D643A4089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528" b="54306" l="28958" r="72083">
                        <a14:foregroundMark x1="28958" y1="26944" x2="72083" y2="29028"/>
                      </a14:backgroundRemoval>
                    </a14:imgEffect>
                  </a14:imgLayer>
                </a14:imgProps>
              </a:ext>
            </a:extLst>
          </a:blip>
          <a:srcRect l="25612" t="11932" r="24551" b="40839"/>
          <a:stretch/>
        </p:blipFill>
        <p:spPr>
          <a:xfrm>
            <a:off x="7298598" y="3192204"/>
            <a:ext cx="4142936" cy="28939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7018" y="175491"/>
            <a:ext cx="11841018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bg1"/>
                </a:solidFill>
              </a:rPr>
              <a:t>REVIEW</a:t>
            </a:r>
            <a:endParaRPr lang="en-GB" sz="4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0043" y="5244649"/>
            <a:ext cx="7616938" cy="1200329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B050"/>
                </a:solidFill>
              </a:rPr>
              <a:t>Challenge</a:t>
            </a:r>
            <a:r>
              <a:rPr lang="en-GB" sz="3600" dirty="0" smtClean="0">
                <a:solidFill>
                  <a:srgbClr val="00B050"/>
                </a:solidFill>
              </a:rPr>
              <a:t>: How can you link this into the broader developments of the time?</a:t>
            </a:r>
            <a:endParaRPr lang="en-GB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43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018" y="175491"/>
            <a:ext cx="11841018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bg1"/>
                </a:solidFill>
              </a:rPr>
              <a:t>THE BROADER CONTEXT</a:t>
            </a:r>
            <a:endParaRPr lang="en-GB" sz="4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018" y="1429823"/>
            <a:ext cx="57128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Continuing to use the two page summary, add details for the </a:t>
            </a:r>
            <a:r>
              <a:rPr lang="en-GB" sz="4000" b="1" dirty="0" smtClean="0"/>
              <a:t>other</a:t>
            </a:r>
            <a:r>
              <a:rPr lang="en-GB" sz="4000" dirty="0" smtClean="0"/>
              <a:t> dates on the timeline. Please use a different colour </a:t>
            </a:r>
            <a:r>
              <a:rPr lang="en-GB" sz="4000" dirty="0" smtClean="0">
                <a:sym typeface="Wingdings" panose="05000000000000000000" pitchFamily="2" charset="2"/>
              </a:rPr>
              <a:t> this is called the context.</a:t>
            </a:r>
            <a:r>
              <a:rPr lang="en-GB" sz="4000" dirty="0" smtClean="0"/>
              <a:t> </a:t>
            </a:r>
            <a:endParaRPr lang="en-GB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57018" y="5450377"/>
            <a:ext cx="11841017" cy="1200329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B050"/>
                </a:solidFill>
              </a:rPr>
              <a:t>Challenge</a:t>
            </a:r>
            <a:r>
              <a:rPr lang="en-GB" sz="3600" dirty="0" smtClean="0">
                <a:solidFill>
                  <a:srgbClr val="00B050"/>
                </a:solidFill>
              </a:rPr>
              <a:t>: Why was Clitheroe willing to risk the consequences of breaking Elizabeth’s religious laws?</a:t>
            </a:r>
            <a:endParaRPr lang="en-GB" sz="3600" dirty="0">
              <a:solidFill>
                <a:srgbClr val="00B05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964" y="1309848"/>
            <a:ext cx="5651072" cy="423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43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018" y="175491"/>
            <a:ext cx="11841018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bg1"/>
                </a:solidFill>
              </a:rPr>
              <a:t>CONSEQUENCES</a:t>
            </a:r>
            <a:endParaRPr lang="en-GB" sz="4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2219" y="1490008"/>
            <a:ext cx="101370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What does Clitheroe’s story tell us about the consequences of religious issues in Elizabethan England? </a:t>
            </a:r>
          </a:p>
          <a:p>
            <a:endParaRPr lang="en-GB" sz="4000" dirty="0"/>
          </a:p>
          <a:p>
            <a:r>
              <a:rPr lang="en-GB" sz="4000" dirty="0" smtClean="0"/>
              <a:t>Ensure you bring in the broader context into your answer.</a:t>
            </a:r>
            <a:endParaRPr lang="en-GB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57018" y="5666688"/>
            <a:ext cx="11841017" cy="646331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B050"/>
                </a:solidFill>
              </a:rPr>
              <a:t>Challenge</a:t>
            </a:r>
            <a:r>
              <a:rPr lang="en-GB" sz="3600" dirty="0" smtClean="0">
                <a:solidFill>
                  <a:srgbClr val="00B050"/>
                </a:solidFill>
              </a:rPr>
              <a:t>: How can we categorise these consequences?</a:t>
            </a:r>
            <a:endParaRPr lang="en-GB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136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18" y="1165569"/>
            <a:ext cx="7485479" cy="5476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7018" y="175491"/>
            <a:ext cx="11841018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bg1"/>
                </a:solidFill>
              </a:rPr>
              <a:t>COLLECTIVE MEMORY</a:t>
            </a:r>
            <a:endParaRPr lang="en-GB" sz="4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8655" y="1750142"/>
            <a:ext cx="415189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What does this plaque suggest about the memory of Margaret Clitheroe in York?</a:t>
            </a:r>
          </a:p>
          <a:p>
            <a:endParaRPr lang="en-GB" sz="3200" dirty="0"/>
          </a:p>
          <a:p>
            <a:r>
              <a:rPr lang="en-GB" sz="3200" dirty="0" smtClean="0"/>
              <a:t>What does this suggest about the power of her story?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43913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7018" y="175491"/>
            <a:ext cx="11841018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chemeClr val="bg1"/>
                </a:solidFill>
              </a:rPr>
              <a:t>PLENARY</a:t>
            </a:r>
            <a:endParaRPr lang="en-GB" sz="4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1720645"/>
            <a:ext cx="59020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Summarise today’s learning onto a post-it note.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18" y="1356851"/>
            <a:ext cx="5886381" cy="45474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7018" y="5904270"/>
            <a:ext cx="11841017" cy="646331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B050"/>
                </a:solidFill>
              </a:rPr>
              <a:t>Challenge</a:t>
            </a:r>
            <a:r>
              <a:rPr lang="en-GB" sz="3600" dirty="0" smtClean="0">
                <a:solidFill>
                  <a:srgbClr val="00B050"/>
                </a:solidFill>
              </a:rPr>
              <a:t>: How did Clitheroe’s story change York? Or </a:t>
            </a:r>
            <a:r>
              <a:rPr lang="en-GB" sz="3600" i="1" dirty="0" smtClean="0">
                <a:solidFill>
                  <a:srgbClr val="00B050"/>
                </a:solidFill>
              </a:rPr>
              <a:t>did</a:t>
            </a:r>
            <a:r>
              <a:rPr lang="en-GB" sz="3600" dirty="0" smtClean="0">
                <a:solidFill>
                  <a:srgbClr val="00B050"/>
                </a:solidFill>
              </a:rPr>
              <a:t> it?</a:t>
            </a:r>
            <a:endParaRPr lang="en-GB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424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513</Words>
  <Application>Microsoft Office PowerPoint</Application>
  <PresentationFormat>Widescreen</PresentationFormat>
  <Paragraphs>50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York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Vicky Bettney</dc:creator>
  <cp:lastModifiedBy>Vicky Bettney</cp:lastModifiedBy>
  <cp:revision>4</cp:revision>
  <dcterms:created xsi:type="dcterms:W3CDTF">2020-05-25T11:50:23Z</dcterms:created>
  <dcterms:modified xsi:type="dcterms:W3CDTF">2020-05-25T12:12:12Z</dcterms:modified>
</cp:coreProperties>
</file>