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 name="Shape 57"/>
        <p:cNvGrpSpPr/>
        <p:nvPr/>
      </p:nvGrpSpPr>
      <p:grpSpPr>
        <a:xfrm>
          <a:off x="0" y="0"/>
          <a:ext cx="0" cy="0"/>
          <a:chOff x="0" y="0"/>
          <a:chExt cx="0" cy="0"/>
        </a:xfrm>
      </p:grpSpPr>
      <p:sp>
        <p:nvSpPr>
          <p:cNvPr id="58" name="Google Shape;58;g82010ea01d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82010ea01d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g82010ea01d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82010ea01d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Google Shape;72;g82010ea01d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82010ea01d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82010ea01d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82010ea01d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82010ea0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82010ea0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82010ea01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82010ea01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g82010ea01d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82010ea01d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Google Shape;107;g82010ea01d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82010ea01d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g82010ea01d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82010ea01d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g82010ea01d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82010ea01d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g82010ea01d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82010ea01d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g82010ea01d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82010ea01d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g82010ea01d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82010ea01d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g82010ea01d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82010ea01d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g82010ea01d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82010ea01d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Google Shape;163;g82010ea01d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82010ea01d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89b24ffce7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89b24ffce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g89b24ffce7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89b24ffce7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g89b24ffce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89b24ffce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Google Shape;191;g89b24ffce7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89b24ffce7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7" name="Shape 197"/>
        <p:cNvGrpSpPr/>
        <p:nvPr/>
      </p:nvGrpSpPr>
      <p:grpSpPr>
        <a:xfrm>
          <a:off x="0" y="0"/>
          <a:ext cx="0" cy="0"/>
          <a:chOff x="0" y="0"/>
          <a:chExt cx="0" cy="0"/>
        </a:xfrm>
      </p:grpSpPr>
      <p:sp>
        <p:nvSpPr>
          <p:cNvPr id="198" name="Google Shape;198;g82010ea01d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82010ea01d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Google Shape;205;g82010ea01d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82010ea01d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1" name="Shape 211"/>
        <p:cNvGrpSpPr/>
        <p:nvPr/>
      </p:nvGrpSpPr>
      <p:grpSpPr>
        <a:xfrm>
          <a:off x="0" y="0"/>
          <a:ext cx="0" cy="0"/>
          <a:chOff x="0" y="0"/>
          <a:chExt cx="0" cy="0"/>
        </a:xfrm>
      </p:grpSpPr>
      <p:sp>
        <p:nvSpPr>
          <p:cNvPr id="212" name="Google Shape;212;g82010ea01d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82010ea01d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8" name="Shape 218"/>
        <p:cNvGrpSpPr/>
        <p:nvPr/>
      </p:nvGrpSpPr>
      <p:grpSpPr>
        <a:xfrm>
          <a:off x="0" y="0"/>
          <a:ext cx="0" cy="0"/>
          <a:chOff x="0" y="0"/>
          <a:chExt cx="0" cy="0"/>
        </a:xfrm>
      </p:grpSpPr>
      <p:sp>
        <p:nvSpPr>
          <p:cNvPr id="219" name="Google Shape;219;g82010ea01d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82010ea01d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https://www.travellerstimes.org.uk/sites/default/files/inline-files/How%20to%20.....gather%20some%20Oral%20History.pd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s://www.travellerstimes.org.uk/sites/default/files/inline-files/Heriatge%20research%20tool%20kit.pdf"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hyperlink" Target="https://www.youtube.com/watch?v=3ID-3rjKD0c" TargetMode="External"/><Relationship Id="rId4" Type="http://schemas.openxmlformats.org/officeDocument/2006/relationships/hyperlink" Target="https://www.youtube.com/watch?v=1bhBbMrF8Z0"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www.leedsgate.co.uk/about-us" TargetMode="External"/><Relationship Id="rId4" Type="http://schemas.openxmlformats.org/officeDocument/2006/relationships/hyperlink" Target="https://yorktravellerstrust.wordpress.com/" TargetMode="External"/><Relationship Id="rId5" Type="http://schemas.openxmlformats.org/officeDocument/2006/relationships/hyperlink" Target="http://www.nationalgypsytravellerfederation.org/"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s://www.gypsy-traveller.org/heritage/celebrating-gypsy-roma-and-traveller-history-month/" TargetMode="External"/><Relationship Id="rId4" Type="http://schemas.openxmlformats.org/officeDocument/2006/relationships/hyperlink" Target="https://travellermovement.org.uk/campaigns/gypsy-roma-and-traveller-history-month" TargetMode="External"/><Relationship Id="rId10" Type="http://schemas.openxmlformats.org/officeDocument/2006/relationships/hyperlink" Target="http://romanygenes.com/gypsies-romany/4522151027" TargetMode="External"/><Relationship Id="rId9" Type="http://schemas.openxmlformats.org/officeDocument/2006/relationships/hyperlink" Target="https://www.bbc.co.uk/programmes/b0bty2w8" TargetMode="External"/><Relationship Id="rId5" Type="http://schemas.openxmlformats.org/officeDocument/2006/relationships/hyperlink" Target="https://rtfhs.org.uk/" TargetMode="External"/><Relationship Id="rId6" Type="http://schemas.openxmlformats.org/officeDocument/2006/relationships/hyperlink" Target="https://www.proudgypsytraveller.co.uk/violet-cannon/" TargetMode="External"/><Relationship Id="rId7" Type="http://schemas.openxmlformats.org/officeDocument/2006/relationships/hyperlink" Target="https://www.travellerstimes.org.uk/heritage" TargetMode="External"/><Relationship Id="rId8" Type="http://schemas.openxmlformats.org/officeDocument/2006/relationships/hyperlink" Target="http://c9444149.myzen.co.uk/?page_id=10"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hyperlink" Target="https://www.britishpathe.com/video/hulls-vc-private-cunningham-enjoys-well-earned" TargetMode="External"/><Relationship Id="rId4" Type="http://schemas.openxmlformats.org/officeDocument/2006/relationships/hyperlink" Target="http://www.eastsussexww1.org.uk/gypsy-traveller-community-ww1/index.html" TargetMode="External"/><Relationship Id="rId5" Type="http://schemas.openxmlformats.org/officeDocument/2006/relationships/hyperlink" Target="https://rtfhs.org.uk/tracing-your-ww1-ancestor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53" name="Shape 53"/>
        <p:cNvGrpSpPr/>
        <p:nvPr/>
      </p:nvGrpSpPr>
      <p:grpSpPr>
        <a:xfrm>
          <a:off x="0" y="0"/>
          <a:ext cx="0" cy="0"/>
          <a:chOff x="0" y="0"/>
          <a:chExt cx="0" cy="0"/>
        </a:xfrm>
      </p:grpSpPr>
      <p:sp>
        <p:nvSpPr>
          <p:cNvPr id="54" name="Google Shape;54;p13"/>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55" name="Google Shape;55;p13"/>
          <p:cNvSpPr txBox="1"/>
          <p:nvPr/>
        </p:nvSpPr>
        <p:spPr>
          <a:xfrm>
            <a:off x="251600" y="259275"/>
            <a:ext cx="43203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Roma Slovak learners </a:t>
            </a:r>
            <a:endParaRPr sz="3600">
              <a:latin typeface="Calibri"/>
              <a:ea typeface="Calibri"/>
              <a:cs typeface="Calibri"/>
              <a:sym typeface="Calibri"/>
            </a:endParaRPr>
          </a:p>
        </p:txBody>
      </p:sp>
      <p:sp>
        <p:nvSpPr>
          <p:cNvPr id="56" name="Google Shape;56;p13"/>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40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60" name="Shape 60"/>
        <p:cNvGrpSpPr/>
        <p:nvPr/>
      </p:nvGrpSpPr>
      <p:grpSpPr>
        <a:xfrm>
          <a:off x="0" y="0"/>
          <a:ext cx="0" cy="0"/>
          <a:chOff x="0" y="0"/>
          <a:chExt cx="0" cy="0"/>
        </a:xfrm>
      </p:grpSpPr>
      <p:sp>
        <p:nvSpPr>
          <p:cNvPr id="61" name="Google Shape;61;p14"/>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62" name="Google Shape;62;p14"/>
          <p:cNvSpPr txBox="1"/>
          <p:nvPr/>
        </p:nvSpPr>
        <p:spPr>
          <a:xfrm>
            <a:off x="251600" y="259275"/>
            <a:ext cx="87294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Ethnicity and ascription</a:t>
            </a:r>
            <a:endParaRPr sz="3600">
              <a:latin typeface="Calibri"/>
              <a:ea typeface="Calibri"/>
              <a:cs typeface="Calibri"/>
              <a:sym typeface="Calibri"/>
            </a:endParaRPr>
          </a:p>
        </p:txBody>
      </p:sp>
      <p:sp>
        <p:nvSpPr>
          <p:cNvPr id="63" name="Google Shape;63;p14"/>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latin typeface="Calibri"/>
                <a:ea typeface="Calibri"/>
                <a:cs typeface="Calibri"/>
                <a:sym typeface="Calibri"/>
              </a:rPr>
              <a:t>Minority ethnic group, entitled to protection under the Equality Act 2010 (their ethnicity, culture, language, religion and </a:t>
            </a:r>
            <a:r>
              <a:rPr lang="en-GB" sz="2400">
                <a:latin typeface="Calibri"/>
                <a:ea typeface="Calibri"/>
                <a:cs typeface="Calibri"/>
                <a:sym typeface="Calibri"/>
              </a:rPr>
              <a:t>beliefs</a:t>
            </a:r>
            <a:r>
              <a:rPr lang="en-GB" sz="2400">
                <a:latin typeface="Calibri"/>
                <a:ea typeface="Calibri"/>
                <a:cs typeface="Calibri"/>
                <a:sym typeface="Calibri"/>
              </a:rPr>
              <a:t> need to have due recognition and acknowledgement)</a:t>
            </a:r>
            <a:endParaRPr sz="2400">
              <a:latin typeface="Calibri"/>
              <a:ea typeface="Calibri"/>
              <a:cs typeface="Calibri"/>
              <a:sym typeface="Calibri"/>
            </a:endParaRPr>
          </a:p>
          <a:p>
            <a:pPr indent="0" lvl="0" marL="0" rtl="0" algn="l">
              <a:spcBef>
                <a:spcPts val="0"/>
              </a:spcBef>
              <a:spcAft>
                <a:spcPts val="0"/>
              </a:spcAft>
              <a:buNone/>
            </a:pPr>
            <a:r>
              <a:rPr lang="en-GB" sz="2400">
                <a:latin typeface="Calibri"/>
                <a:ea typeface="Calibri"/>
                <a:cs typeface="Calibri"/>
                <a:sym typeface="Calibri"/>
              </a:rPr>
              <a:t>Many families from Roma communities choose not to declare their ethnic status to schools for fear of discrimination</a:t>
            </a:r>
            <a:endParaRPr sz="2400">
              <a:latin typeface="Calibri"/>
              <a:ea typeface="Calibri"/>
              <a:cs typeface="Calibri"/>
              <a:sym typeface="Calibri"/>
            </a:endParaRPr>
          </a:p>
          <a:p>
            <a:pPr indent="0" lvl="0" marL="0" rtl="0" algn="l">
              <a:spcBef>
                <a:spcPts val="0"/>
              </a:spcBef>
              <a:spcAft>
                <a:spcPts val="0"/>
              </a:spcAft>
              <a:buNone/>
            </a:pPr>
            <a:r>
              <a:rPr lang="en-GB" sz="2400">
                <a:latin typeface="Calibri"/>
                <a:ea typeface="Calibri"/>
                <a:cs typeface="Calibri"/>
                <a:sym typeface="Calibri"/>
              </a:rPr>
              <a:t>Schools have a duty to monitor pupil </a:t>
            </a:r>
            <a:r>
              <a:rPr lang="en-GB" sz="2400">
                <a:latin typeface="Calibri"/>
                <a:ea typeface="Calibri"/>
                <a:cs typeface="Calibri"/>
                <a:sym typeface="Calibri"/>
              </a:rPr>
              <a:t>attainment</a:t>
            </a:r>
            <a:r>
              <a:rPr lang="en-GB" sz="2400">
                <a:latin typeface="Calibri"/>
                <a:ea typeface="Calibri"/>
                <a:cs typeface="Calibri"/>
                <a:sym typeface="Calibri"/>
              </a:rPr>
              <a:t> to ensure no group is disadvantaged</a:t>
            </a:r>
            <a:endParaRPr sz="2400">
              <a:latin typeface="Calibri"/>
              <a:ea typeface="Calibri"/>
              <a:cs typeface="Calibri"/>
              <a:sym typeface="Calibri"/>
            </a:endParaRPr>
          </a:p>
          <a:p>
            <a:pPr indent="0" lvl="0" marL="0" rtl="0" algn="l">
              <a:spcBef>
                <a:spcPts val="0"/>
              </a:spcBef>
              <a:spcAft>
                <a:spcPts val="0"/>
              </a:spcAft>
              <a:buNone/>
            </a:pPr>
            <a:r>
              <a:rPr lang="en-GB" sz="2400">
                <a:latin typeface="Calibri"/>
                <a:ea typeface="Calibri"/>
                <a:cs typeface="Calibri"/>
                <a:sym typeface="Calibri"/>
              </a:rPr>
              <a:t>Data shows Roma pupils do less well than other pupils, but there is no reason why Roma children cannot be equally as successful as other groups</a:t>
            </a:r>
            <a:endParaRPr sz="2400">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67" name="Shape 67"/>
        <p:cNvGrpSpPr/>
        <p:nvPr/>
      </p:nvGrpSpPr>
      <p:grpSpPr>
        <a:xfrm>
          <a:off x="0" y="0"/>
          <a:ext cx="0" cy="0"/>
          <a:chOff x="0" y="0"/>
          <a:chExt cx="0" cy="0"/>
        </a:xfrm>
      </p:grpSpPr>
      <p:sp>
        <p:nvSpPr>
          <p:cNvPr id="68" name="Google Shape;68;p15"/>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69" name="Google Shape;69;p15"/>
          <p:cNvSpPr txBox="1"/>
          <p:nvPr/>
        </p:nvSpPr>
        <p:spPr>
          <a:xfrm>
            <a:off x="251600" y="259275"/>
            <a:ext cx="72654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Knowing your Roma community </a:t>
            </a:r>
            <a:endParaRPr sz="3600">
              <a:latin typeface="Calibri"/>
              <a:ea typeface="Calibri"/>
              <a:cs typeface="Calibri"/>
              <a:sym typeface="Calibri"/>
            </a:endParaRPr>
          </a:p>
        </p:txBody>
      </p:sp>
      <p:sp>
        <p:nvSpPr>
          <p:cNvPr id="70" name="Google Shape;70;p15"/>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latin typeface="Calibri"/>
                <a:ea typeface="Calibri"/>
                <a:cs typeface="Calibri"/>
                <a:sym typeface="Calibri"/>
              </a:rPr>
              <a:t>“Roma” is used to refer to people of Romani origin</a:t>
            </a:r>
            <a:endParaRPr sz="2000">
              <a:latin typeface="Calibri"/>
              <a:ea typeface="Calibri"/>
              <a:cs typeface="Calibri"/>
              <a:sym typeface="Calibri"/>
            </a:endParaRPr>
          </a:p>
          <a:p>
            <a:pPr indent="0" lvl="0" marL="0" rtl="0" algn="l">
              <a:spcBef>
                <a:spcPts val="0"/>
              </a:spcBef>
              <a:spcAft>
                <a:spcPts val="0"/>
              </a:spcAft>
              <a:buNone/>
            </a:pPr>
            <a:r>
              <a:rPr lang="en-GB" sz="2000">
                <a:latin typeface="Calibri"/>
                <a:ea typeface="Calibri"/>
                <a:cs typeface="Calibri"/>
                <a:sym typeface="Calibri"/>
              </a:rPr>
              <a:t>It is believed the Romani people </a:t>
            </a:r>
            <a:r>
              <a:rPr lang="en-GB" sz="2000">
                <a:latin typeface="Calibri"/>
                <a:ea typeface="Calibri"/>
                <a:cs typeface="Calibri"/>
                <a:sym typeface="Calibri"/>
              </a:rPr>
              <a:t>originate</a:t>
            </a:r>
            <a:r>
              <a:rPr lang="en-GB" sz="2000">
                <a:latin typeface="Calibri"/>
                <a:ea typeface="Calibri"/>
                <a:cs typeface="Calibri"/>
                <a:sym typeface="Calibri"/>
              </a:rPr>
              <a:t> from Northern India who started to migrate between 500 and 1000AD</a:t>
            </a:r>
            <a:endParaRPr sz="2000">
              <a:latin typeface="Calibri"/>
              <a:ea typeface="Calibri"/>
              <a:cs typeface="Calibri"/>
              <a:sym typeface="Calibri"/>
            </a:endParaRPr>
          </a:p>
          <a:p>
            <a:pPr indent="0" lvl="0" marL="0" rtl="0" algn="l">
              <a:spcBef>
                <a:spcPts val="0"/>
              </a:spcBef>
              <a:spcAft>
                <a:spcPts val="0"/>
              </a:spcAft>
              <a:buNone/>
            </a:pPr>
            <a:r>
              <a:rPr lang="en-GB" sz="2000">
                <a:latin typeface="Calibri"/>
                <a:ea typeface="Calibri"/>
                <a:cs typeface="Calibri"/>
                <a:sym typeface="Calibri"/>
              </a:rPr>
              <a:t>In the UK the term “Roma” refers to Romani people who settled in Central and Eastern European countries like Romania, Czech Republic, Slovakia, etc.</a:t>
            </a:r>
            <a:endParaRPr sz="2000">
              <a:latin typeface="Calibri"/>
              <a:ea typeface="Calibri"/>
              <a:cs typeface="Calibri"/>
              <a:sym typeface="Calibri"/>
            </a:endParaRPr>
          </a:p>
          <a:p>
            <a:pPr indent="0" lvl="0" marL="0" rtl="0" algn="l">
              <a:spcBef>
                <a:spcPts val="0"/>
              </a:spcBef>
              <a:spcAft>
                <a:spcPts val="0"/>
              </a:spcAft>
              <a:buNone/>
            </a:pPr>
            <a:r>
              <a:rPr lang="en-GB" sz="2000">
                <a:latin typeface="Calibri"/>
                <a:ea typeface="Calibri"/>
                <a:cs typeface="Calibri"/>
                <a:sym typeface="Calibri"/>
              </a:rPr>
              <a:t>Roma people form the largest ethnic minority group in Europe with an estimated population of around 10-12 million </a:t>
            </a:r>
            <a:endParaRPr sz="2000">
              <a:latin typeface="Calibri"/>
              <a:ea typeface="Calibri"/>
              <a:cs typeface="Calibri"/>
              <a:sym typeface="Calibri"/>
            </a:endParaRPr>
          </a:p>
          <a:p>
            <a:pPr indent="0" lvl="0" marL="0" rtl="0" algn="l">
              <a:spcBef>
                <a:spcPts val="0"/>
              </a:spcBef>
              <a:spcAft>
                <a:spcPts val="0"/>
              </a:spcAft>
              <a:buNone/>
            </a:pPr>
            <a:r>
              <a:rPr lang="en-GB" sz="2000">
                <a:latin typeface="Calibri"/>
                <a:ea typeface="Calibri"/>
                <a:cs typeface="Calibri"/>
                <a:sym typeface="Calibri"/>
              </a:rPr>
              <a:t>Most Roma people arrived in the UK after 2004 as migrant workers, but some arrived before this time as asylum seekers and refugees</a:t>
            </a:r>
            <a:endParaRPr sz="2000">
              <a:latin typeface="Calibri"/>
              <a:ea typeface="Calibri"/>
              <a:cs typeface="Calibri"/>
              <a:sym typeface="Calibri"/>
            </a:endParaRPr>
          </a:p>
          <a:p>
            <a:pPr indent="0" lvl="0" marL="0" rtl="0" algn="l">
              <a:spcBef>
                <a:spcPts val="0"/>
              </a:spcBef>
              <a:spcAft>
                <a:spcPts val="0"/>
              </a:spcAft>
              <a:buNone/>
            </a:pPr>
            <a:r>
              <a:rPr lang="en-GB" sz="2000">
                <a:latin typeface="Calibri"/>
                <a:ea typeface="Calibri"/>
                <a:cs typeface="Calibri"/>
                <a:sym typeface="Calibri"/>
              </a:rPr>
              <a:t>Roma communities have a long history of persecution, marginalisation and exclusion which still remains prevalent today </a:t>
            </a:r>
            <a:endParaRPr sz="20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74" name="Shape 74"/>
        <p:cNvGrpSpPr/>
        <p:nvPr/>
      </p:nvGrpSpPr>
      <p:grpSpPr>
        <a:xfrm>
          <a:off x="0" y="0"/>
          <a:ext cx="0" cy="0"/>
          <a:chOff x="0" y="0"/>
          <a:chExt cx="0" cy="0"/>
        </a:xfrm>
      </p:grpSpPr>
      <p:sp>
        <p:nvSpPr>
          <p:cNvPr id="75" name="Google Shape;75;p16"/>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76" name="Google Shape;76;p16"/>
          <p:cNvSpPr txBox="1"/>
          <p:nvPr/>
        </p:nvSpPr>
        <p:spPr>
          <a:xfrm>
            <a:off x="251600" y="259275"/>
            <a:ext cx="72654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Knowing your Roma community </a:t>
            </a:r>
            <a:endParaRPr sz="3600">
              <a:latin typeface="Calibri"/>
              <a:ea typeface="Calibri"/>
              <a:cs typeface="Calibri"/>
              <a:sym typeface="Calibri"/>
            </a:endParaRPr>
          </a:p>
        </p:txBody>
      </p:sp>
      <p:sp>
        <p:nvSpPr>
          <p:cNvPr id="77" name="Google Shape;77;p16"/>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latin typeface="Calibri"/>
                <a:ea typeface="Calibri"/>
                <a:cs typeface="Calibri"/>
                <a:sym typeface="Calibri"/>
              </a:rPr>
              <a:t>The vast majority of Roma people live in segregated settlements or neighbourhoods </a:t>
            </a:r>
            <a:endParaRPr sz="2000">
              <a:latin typeface="Calibri"/>
              <a:ea typeface="Calibri"/>
              <a:cs typeface="Calibri"/>
              <a:sym typeface="Calibri"/>
            </a:endParaRPr>
          </a:p>
          <a:p>
            <a:pPr indent="0" lvl="0" marL="0" rtl="0" algn="l">
              <a:spcBef>
                <a:spcPts val="0"/>
              </a:spcBef>
              <a:spcAft>
                <a:spcPts val="0"/>
              </a:spcAft>
              <a:buNone/>
            </a:pPr>
            <a:r>
              <a:rPr lang="en-GB" sz="2000">
                <a:latin typeface="Calibri"/>
                <a:ea typeface="Calibri"/>
                <a:cs typeface="Calibri"/>
                <a:sym typeface="Calibri"/>
              </a:rPr>
              <a:t>In many </a:t>
            </a:r>
            <a:r>
              <a:rPr lang="en-GB" sz="2000">
                <a:latin typeface="Calibri"/>
                <a:ea typeface="Calibri"/>
                <a:cs typeface="Calibri"/>
                <a:sym typeface="Calibri"/>
              </a:rPr>
              <a:t>circumstances</a:t>
            </a:r>
            <a:r>
              <a:rPr lang="en-GB" sz="2000">
                <a:latin typeface="Calibri"/>
                <a:ea typeface="Calibri"/>
                <a:cs typeface="Calibri"/>
                <a:sym typeface="Calibri"/>
              </a:rPr>
              <a:t> Romani people are denied an acceptable level of education</a:t>
            </a:r>
            <a:endParaRPr sz="2000">
              <a:latin typeface="Calibri"/>
              <a:ea typeface="Calibri"/>
              <a:cs typeface="Calibri"/>
              <a:sym typeface="Calibri"/>
            </a:endParaRPr>
          </a:p>
          <a:p>
            <a:pPr indent="0" lvl="0" marL="0" rtl="0" algn="l">
              <a:spcBef>
                <a:spcPts val="0"/>
              </a:spcBef>
              <a:spcAft>
                <a:spcPts val="0"/>
              </a:spcAft>
              <a:buNone/>
            </a:pPr>
            <a:r>
              <a:rPr lang="en-GB" sz="2000">
                <a:latin typeface="Calibri"/>
                <a:ea typeface="Calibri"/>
                <a:cs typeface="Calibri"/>
                <a:sym typeface="Calibri"/>
              </a:rPr>
              <a:t>High level of literacy difficulties amongst Roma adults who remain a vulnerable group at risk of continued </a:t>
            </a:r>
            <a:r>
              <a:rPr lang="en-GB" sz="2000">
                <a:latin typeface="Calibri"/>
                <a:ea typeface="Calibri"/>
                <a:cs typeface="Calibri"/>
                <a:sym typeface="Calibri"/>
              </a:rPr>
              <a:t>isolation</a:t>
            </a:r>
            <a:r>
              <a:rPr lang="en-GB" sz="2000">
                <a:latin typeface="Calibri"/>
                <a:ea typeface="Calibri"/>
                <a:cs typeface="Calibri"/>
                <a:sym typeface="Calibri"/>
              </a:rPr>
              <a:t> and </a:t>
            </a:r>
            <a:r>
              <a:rPr lang="en-GB" sz="2000">
                <a:latin typeface="Calibri"/>
                <a:ea typeface="Calibri"/>
                <a:cs typeface="Calibri"/>
                <a:sym typeface="Calibri"/>
              </a:rPr>
              <a:t>hostility</a:t>
            </a:r>
            <a:endParaRPr sz="2000">
              <a:latin typeface="Calibri"/>
              <a:ea typeface="Calibri"/>
              <a:cs typeface="Calibri"/>
              <a:sym typeface="Calibri"/>
            </a:endParaRPr>
          </a:p>
          <a:p>
            <a:pPr indent="0" lvl="0" marL="0" rtl="0" algn="l">
              <a:spcBef>
                <a:spcPts val="0"/>
              </a:spcBef>
              <a:spcAft>
                <a:spcPts val="0"/>
              </a:spcAft>
              <a:buNone/>
            </a:pPr>
            <a:r>
              <a:rPr lang="en-GB" sz="2000">
                <a:latin typeface="Calibri"/>
                <a:ea typeface="Calibri"/>
                <a:cs typeface="Calibri"/>
                <a:sym typeface="Calibri"/>
              </a:rPr>
              <a:t>Roma people experience huge levels of discrimination and racism in their home countries</a:t>
            </a:r>
            <a:endParaRPr sz="2000">
              <a:latin typeface="Calibri"/>
              <a:ea typeface="Calibri"/>
              <a:cs typeface="Calibri"/>
              <a:sym typeface="Calibri"/>
            </a:endParaRPr>
          </a:p>
          <a:p>
            <a:pPr indent="0" lvl="0" marL="0" rtl="0" algn="l">
              <a:spcBef>
                <a:spcPts val="0"/>
              </a:spcBef>
              <a:spcAft>
                <a:spcPts val="0"/>
              </a:spcAft>
              <a:buNone/>
            </a:pPr>
            <a:r>
              <a:rPr lang="en-GB" sz="2000">
                <a:latin typeface="Calibri"/>
                <a:ea typeface="Calibri"/>
                <a:cs typeface="Calibri"/>
                <a:sym typeface="Calibri"/>
              </a:rPr>
              <a:t>Roma people are not a homogenous group of people</a:t>
            </a:r>
            <a:endParaRPr sz="2000">
              <a:latin typeface="Calibri"/>
              <a:ea typeface="Calibri"/>
              <a:cs typeface="Calibri"/>
              <a:sym typeface="Calibri"/>
            </a:endParaRPr>
          </a:p>
          <a:p>
            <a:pPr indent="0" lvl="0" marL="0" rtl="0" algn="l">
              <a:spcBef>
                <a:spcPts val="0"/>
              </a:spcBef>
              <a:spcAft>
                <a:spcPts val="0"/>
              </a:spcAft>
              <a:buNone/>
            </a:pPr>
            <a:r>
              <a:rPr lang="en-GB" sz="2000">
                <a:latin typeface="Calibri"/>
                <a:ea typeface="Calibri"/>
                <a:cs typeface="Calibri"/>
                <a:sym typeface="Calibri"/>
              </a:rPr>
              <a:t>Some Roma people choose to wear traditional dress</a:t>
            </a:r>
            <a:endParaRPr sz="2000">
              <a:latin typeface="Calibri"/>
              <a:ea typeface="Calibri"/>
              <a:cs typeface="Calibri"/>
              <a:sym typeface="Calibri"/>
            </a:endParaRPr>
          </a:p>
          <a:p>
            <a:pPr indent="0" lvl="0" marL="0" rtl="0" algn="l">
              <a:spcBef>
                <a:spcPts val="0"/>
              </a:spcBef>
              <a:spcAft>
                <a:spcPts val="0"/>
              </a:spcAft>
              <a:buNone/>
            </a:pPr>
            <a:r>
              <a:rPr lang="en-GB" sz="2000">
                <a:latin typeface="Calibri"/>
                <a:ea typeface="Calibri"/>
                <a:cs typeface="Calibri"/>
                <a:sym typeface="Calibri"/>
              </a:rPr>
              <a:t>Importance of very strong family unity and a need for domestic cleanliness </a:t>
            </a:r>
            <a:endParaRPr sz="2000">
              <a:latin typeface="Calibri"/>
              <a:ea typeface="Calibri"/>
              <a:cs typeface="Calibri"/>
              <a:sym typeface="Calibri"/>
            </a:endParaRPr>
          </a:p>
          <a:p>
            <a:pPr indent="0" lvl="0" marL="0" rtl="0" algn="l">
              <a:spcBef>
                <a:spcPts val="0"/>
              </a:spcBef>
              <a:spcAft>
                <a:spcPts val="0"/>
              </a:spcAft>
              <a:buNone/>
            </a:pPr>
            <a:r>
              <a:t/>
            </a:r>
            <a:endParaRPr sz="200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81" name="Shape 81"/>
        <p:cNvGrpSpPr/>
        <p:nvPr/>
      </p:nvGrpSpPr>
      <p:grpSpPr>
        <a:xfrm>
          <a:off x="0" y="0"/>
          <a:ext cx="0" cy="0"/>
          <a:chOff x="0" y="0"/>
          <a:chExt cx="0" cy="0"/>
        </a:xfrm>
      </p:grpSpPr>
      <p:sp>
        <p:nvSpPr>
          <p:cNvPr id="82" name="Google Shape;82;p17"/>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83" name="Google Shape;83;p17"/>
          <p:cNvSpPr txBox="1"/>
          <p:nvPr/>
        </p:nvSpPr>
        <p:spPr>
          <a:xfrm>
            <a:off x="251600" y="259275"/>
            <a:ext cx="72654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Knowing your Roma community </a:t>
            </a:r>
            <a:endParaRPr sz="3600">
              <a:latin typeface="Calibri"/>
              <a:ea typeface="Calibri"/>
              <a:cs typeface="Calibri"/>
              <a:sym typeface="Calibri"/>
            </a:endParaRPr>
          </a:p>
        </p:txBody>
      </p:sp>
      <p:sp>
        <p:nvSpPr>
          <p:cNvPr id="84" name="Google Shape;84;p17"/>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latin typeface="Calibri"/>
                <a:ea typeface="Calibri"/>
                <a:cs typeface="Calibri"/>
                <a:sym typeface="Calibri"/>
              </a:rPr>
              <a:t>Understanding where your Roma children and families are from is essential </a:t>
            </a:r>
            <a:endParaRPr sz="2000">
              <a:latin typeface="Calibri"/>
              <a:ea typeface="Calibri"/>
              <a:cs typeface="Calibri"/>
              <a:sym typeface="Calibri"/>
            </a:endParaRPr>
          </a:p>
          <a:p>
            <a:pPr indent="0" lvl="0" marL="0" rtl="0" algn="l">
              <a:spcBef>
                <a:spcPts val="0"/>
              </a:spcBef>
              <a:spcAft>
                <a:spcPts val="0"/>
              </a:spcAft>
              <a:buNone/>
            </a:pPr>
            <a:r>
              <a:rPr lang="en-GB" sz="2000">
                <a:latin typeface="Calibri"/>
                <a:ea typeface="Calibri"/>
                <a:cs typeface="Calibri"/>
                <a:sym typeface="Calibri"/>
              </a:rPr>
              <a:t>Knowing whether or not your Roma families live in a segregated community at home, are from an urban or rural area or have </a:t>
            </a:r>
            <a:r>
              <a:rPr lang="en-GB" sz="2000">
                <a:latin typeface="Calibri"/>
                <a:ea typeface="Calibri"/>
                <a:cs typeface="Calibri"/>
                <a:sym typeface="Calibri"/>
              </a:rPr>
              <a:t>received</a:t>
            </a:r>
            <a:r>
              <a:rPr lang="en-GB" sz="2000">
                <a:latin typeface="Calibri"/>
                <a:ea typeface="Calibri"/>
                <a:cs typeface="Calibri"/>
                <a:sym typeface="Calibri"/>
              </a:rPr>
              <a:t> some form of education is very useful</a:t>
            </a:r>
            <a:endParaRPr sz="2000">
              <a:latin typeface="Calibri"/>
              <a:ea typeface="Calibri"/>
              <a:cs typeface="Calibri"/>
              <a:sym typeface="Calibri"/>
            </a:endParaRPr>
          </a:p>
          <a:p>
            <a:pPr indent="0" lvl="0" marL="0" rtl="0" algn="l">
              <a:spcBef>
                <a:spcPts val="0"/>
              </a:spcBef>
              <a:spcAft>
                <a:spcPts val="0"/>
              </a:spcAft>
              <a:buNone/>
            </a:pPr>
            <a:r>
              <a:rPr lang="en-GB" sz="2000">
                <a:latin typeface="Calibri"/>
                <a:ea typeface="Calibri"/>
                <a:cs typeface="Calibri"/>
                <a:sym typeface="Calibri"/>
              </a:rPr>
              <a:t>Knowing these things will help the school understand the children and community more, support tracking and inclusion and so help meet the needs of the Roma child more effectively </a:t>
            </a:r>
            <a:endParaRPr sz="2000">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88" name="Shape 88"/>
        <p:cNvGrpSpPr/>
        <p:nvPr/>
      </p:nvGrpSpPr>
      <p:grpSpPr>
        <a:xfrm>
          <a:off x="0" y="0"/>
          <a:ext cx="0" cy="0"/>
          <a:chOff x="0" y="0"/>
          <a:chExt cx="0" cy="0"/>
        </a:xfrm>
      </p:grpSpPr>
      <p:sp>
        <p:nvSpPr>
          <p:cNvPr id="89" name="Google Shape;89;p18"/>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90" name="Google Shape;90;p18"/>
          <p:cNvSpPr txBox="1"/>
          <p:nvPr/>
        </p:nvSpPr>
        <p:spPr>
          <a:xfrm>
            <a:off x="251600" y="259275"/>
            <a:ext cx="87294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Contextual influences: can be positive or negative</a:t>
            </a:r>
            <a:endParaRPr sz="3600">
              <a:latin typeface="Calibri"/>
              <a:ea typeface="Calibri"/>
              <a:cs typeface="Calibri"/>
              <a:sym typeface="Calibri"/>
            </a:endParaRPr>
          </a:p>
        </p:txBody>
      </p:sp>
      <p:sp>
        <p:nvSpPr>
          <p:cNvPr id="91" name="Google Shape;91;p18"/>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latin typeface="Calibri"/>
                <a:ea typeface="Calibri"/>
                <a:cs typeface="Calibri"/>
                <a:sym typeface="Calibri"/>
              </a:rPr>
              <a:t>Scripts </a:t>
            </a:r>
            <a:endParaRPr sz="2400">
              <a:latin typeface="Calibri"/>
              <a:ea typeface="Calibri"/>
              <a:cs typeface="Calibri"/>
              <a:sym typeface="Calibri"/>
            </a:endParaRPr>
          </a:p>
          <a:p>
            <a:pPr indent="0" lvl="0" marL="0" rtl="0" algn="l">
              <a:spcBef>
                <a:spcPts val="0"/>
              </a:spcBef>
              <a:spcAft>
                <a:spcPts val="0"/>
              </a:spcAft>
              <a:buNone/>
            </a:pPr>
            <a:r>
              <a:rPr lang="en-GB" sz="2400">
                <a:latin typeface="Calibri"/>
                <a:ea typeface="Calibri"/>
                <a:cs typeface="Calibri"/>
                <a:sym typeface="Calibri"/>
              </a:rPr>
              <a:t>Past experiences</a:t>
            </a:r>
            <a:endParaRPr sz="2400">
              <a:latin typeface="Calibri"/>
              <a:ea typeface="Calibri"/>
              <a:cs typeface="Calibri"/>
              <a:sym typeface="Calibri"/>
            </a:endParaRPr>
          </a:p>
          <a:p>
            <a:pPr indent="0" lvl="0" marL="0" rtl="0" algn="l">
              <a:spcBef>
                <a:spcPts val="0"/>
              </a:spcBef>
              <a:spcAft>
                <a:spcPts val="0"/>
              </a:spcAft>
              <a:buNone/>
            </a:pPr>
            <a:r>
              <a:rPr lang="en-GB" sz="2400">
                <a:latin typeface="Calibri"/>
                <a:ea typeface="Calibri"/>
                <a:cs typeface="Calibri"/>
                <a:sym typeface="Calibri"/>
              </a:rPr>
              <a:t>Demographic and community influences</a:t>
            </a:r>
            <a:endParaRPr sz="2400">
              <a:latin typeface="Calibri"/>
              <a:ea typeface="Calibri"/>
              <a:cs typeface="Calibri"/>
              <a:sym typeface="Calibri"/>
            </a:endParaRPr>
          </a:p>
          <a:p>
            <a:pPr indent="0" lvl="0" marL="0" rtl="0" algn="l">
              <a:spcBef>
                <a:spcPts val="0"/>
              </a:spcBef>
              <a:spcAft>
                <a:spcPts val="0"/>
              </a:spcAft>
              <a:buNone/>
            </a:pPr>
            <a:r>
              <a:rPr lang="en-GB" sz="2400">
                <a:latin typeface="Calibri"/>
                <a:ea typeface="Calibri"/>
                <a:cs typeface="Calibri"/>
                <a:sym typeface="Calibri"/>
              </a:rPr>
              <a:t>Education policy</a:t>
            </a:r>
            <a:endParaRPr sz="2400">
              <a:latin typeface="Calibri"/>
              <a:ea typeface="Calibri"/>
              <a:cs typeface="Calibri"/>
              <a:sym typeface="Calibri"/>
            </a:endParaRPr>
          </a:p>
          <a:p>
            <a:pPr indent="0" lvl="0" marL="0" rtl="0" algn="l">
              <a:spcBef>
                <a:spcPts val="0"/>
              </a:spcBef>
              <a:spcAft>
                <a:spcPts val="0"/>
              </a:spcAft>
              <a:buNone/>
            </a:pPr>
            <a:r>
              <a:rPr lang="en-GB" sz="2400">
                <a:latin typeface="Calibri"/>
                <a:ea typeface="Calibri"/>
                <a:cs typeface="Calibri"/>
                <a:sym typeface="Calibri"/>
              </a:rPr>
              <a:t>Social identity </a:t>
            </a:r>
            <a:endParaRPr sz="2400">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95" name="Shape 95"/>
        <p:cNvGrpSpPr/>
        <p:nvPr/>
      </p:nvGrpSpPr>
      <p:grpSpPr>
        <a:xfrm>
          <a:off x="0" y="0"/>
          <a:ext cx="0" cy="0"/>
          <a:chOff x="0" y="0"/>
          <a:chExt cx="0" cy="0"/>
        </a:xfrm>
      </p:grpSpPr>
      <p:sp>
        <p:nvSpPr>
          <p:cNvPr id="96" name="Google Shape;96;p19"/>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97" name="Google Shape;97;p19"/>
          <p:cNvSpPr txBox="1"/>
          <p:nvPr/>
        </p:nvSpPr>
        <p:spPr>
          <a:xfrm>
            <a:off x="251600" y="259275"/>
            <a:ext cx="87294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Constructive conditions</a:t>
            </a:r>
            <a:endParaRPr sz="3600">
              <a:latin typeface="Calibri"/>
              <a:ea typeface="Calibri"/>
              <a:cs typeface="Calibri"/>
              <a:sym typeface="Calibri"/>
            </a:endParaRPr>
          </a:p>
        </p:txBody>
      </p:sp>
      <p:sp>
        <p:nvSpPr>
          <p:cNvPr id="98" name="Google Shape;98;p19"/>
          <p:cNvSpPr txBox="1"/>
          <p:nvPr/>
        </p:nvSpPr>
        <p:spPr>
          <a:xfrm>
            <a:off x="241950" y="978300"/>
            <a:ext cx="8660100" cy="347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Calibri"/>
                <a:ea typeface="Calibri"/>
                <a:cs typeface="Calibri"/>
                <a:sym typeface="Calibri"/>
              </a:rPr>
              <a:t>Considered as having the potential to raise the educational outcomes of GRT pupils, the contextual influences focus more widely and therefore display characteristics that may either have positive of negative impacts on the educational outcomes of GRT pupils.</a:t>
            </a:r>
            <a:endParaRPr sz="1800">
              <a:latin typeface="Calibri"/>
              <a:ea typeface="Calibri"/>
              <a:cs typeface="Calibri"/>
              <a:sym typeface="Calibri"/>
            </a:endParaRPr>
          </a:p>
          <a:p>
            <a:pPr indent="0" lvl="0" marL="0" rtl="0" algn="l">
              <a:spcBef>
                <a:spcPts val="0"/>
              </a:spcBef>
              <a:spcAft>
                <a:spcPts val="0"/>
              </a:spcAft>
              <a:buNone/>
            </a:pPr>
            <a:r>
              <a:rPr lang="en-GB" sz="1800">
                <a:latin typeface="Calibri"/>
                <a:ea typeface="Calibri"/>
                <a:cs typeface="Calibri"/>
                <a:sym typeface="Calibri"/>
              </a:rPr>
              <a:t>Safety and trust</a:t>
            </a:r>
            <a:endParaRPr sz="1800">
              <a:latin typeface="Calibri"/>
              <a:ea typeface="Calibri"/>
              <a:cs typeface="Calibri"/>
              <a:sym typeface="Calibri"/>
            </a:endParaRPr>
          </a:p>
          <a:p>
            <a:pPr indent="0" lvl="0" marL="0" rtl="0" algn="l">
              <a:spcBef>
                <a:spcPts val="0"/>
              </a:spcBef>
              <a:spcAft>
                <a:spcPts val="0"/>
              </a:spcAft>
              <a:buNone/>
            </a:pPr>
            <a:r>
              <a:rPr lang="en-GB" sz="1800">
                <a:latin typeface="Calibri"/>
                <a:ea typeface="Calibri"/>
                <a:cs typeface="Calibri"/>
                <a:sym typeface="Calibri"/>
              </a:rPr>
              <a:t>Respect</a:t>
            </a:r>
            <a:endParaRPr sz="1800">
              <a:latin typeface="Calibri"/>
              <a:ea typeface="Calibri"/>
              <a:cs typeface="Calibri"/>
              <a:sym typeface="Calibri"/>
            </a:endParaRPr>
          </a:p>
          <a:p>
            <a:pPr indent="0" lvl="0" marL="0" rtl="0" algn="l">
              <a:spcBef>
                <a:spcPts val="0"/>
              </a:spcBef>
              <a:spcAft>
                <a:spcPts val="0"/>
              </a:spcAft>
              <a:buNone/>
            </a:pPr>
            <a:r>
              <a:rPr lang="en-GB" sz="1800">
                <a:latin typeface="Calibri"/>
                <a:ea typeface="Calibri"/>
                <a:cs typeface="Calibri"/>
                <a:sym typeface="Calibri"/>
              </a:rPr>
              <a:t>Access and inclusion</a:t>
            </a:r>
            <a:endParaRPr sz="1800">
              <a:latin typeface="Calibri"/>
              <a:ea typeface="Calibri"/>
              <a:cs typeface="Calibri"/>
              <a:sym typeface="Calibri"/>
            </a:endParaRPr>
          </a:p>
          <a:p>
            <a:pPr indent="0" lvl="0" marL="0" rtl="0" algn="l">
              <a:spcBef>
                <a:spcPts val="0"/>
              </a:spcBef>
              <a:spcAft>
                <a:spcPts val="0"/>
              </a:spcAft>
              <a:buNone/>
            </a:pPr>
            <a:r>
              <a:rPr lang="en-GB" sz="1800">
                <a:latin typeface="Calibri"/>
                <a:ea typeface="Calibri"/>
                <a:cs typeface="Calibri"/>
                <a:sym typeface="Calibri"/>
              </a:rPr>
              <a:t>Flexibility</a:t>
            </a:r>
            <a:endParaRPr sz="1800">
              <a:latin typeface="Calibri"/>
              <a:ea typeface="Calibri"/>
              <a:cs typeface="Calibri"/>
              <a:sym typeface="Calibri"/>
            </a:endParaRPr>
          </a:p>
          <a:p>
            <a:pPr indent="0" lvl="0" marL="0" rtl="0" algn="l">
              <a:spcBef>
                <a:spcPts val="0"/>
              </a:spcBef>
              <a:spcAft>
                <a:spcPts val="0"/>
              </a:spcAft>
              <a:buNone/>
            </a:pPr>
            <a:r>
              <a:rPr lang="en-GB" sz="1800">
                <a:latin typeface="Calibri"/>
                <a:ea typeface="Calibri"/>
                <a:cs typeface="Calibri"/>
                <a:sym typeface="Calibri"/>
              </a:rPr>
              <a:t>High expectations</a:t>
            </a:r>
            <a:endParaRPr sz="1800">
              <a:latin typeface="Calibri"/>
              <a:ea typeface="Calibri"/>
              <a:cs typeface="Calibri"/>
              <a:sym typeface="Calibri"/>
            </a:endParaRPr>
          </a:p>
          <a:p>
            <a:pPr indent="0" lvl="0" marL="0" rtl="0" algn="l">
              <a:spcBef>
                <a:spcPts val="0"/>
              </a:spcBef>
              <a:spcAft>
                <a:spcPts val="0"/>
              </a:spcAft>
              <a:buNone/>
            </a:pPr>
            <a:r>
              <a:rPr lang="en-GB" sz="1800">
                <a:latin typeface="Calibri"/>
                <a:ea typeface="Calibri"/>
                <a:cs typeface="Calibri"/>
                <a:sym typeface="Calibri"/>
              </a:rPr>
              <a:t>Partnership</a:t>
            </a:r>
            <a:endParaRPr sz="1800">
              <a:latin typeface="Calibri"/>
              <a:ea typeface="Calibri"/>
              <a:cs typeface="Calibri"/>
              <a:sym typeface="Calibri"/>
            </a:endParaRPr>
          </a:p>
          <a:p>
            <a:pPr indent="0" lvl="0" marL="0" rtl="0" algn="l">
              <a:spcBef>
                <a:spcPts val="0"/>
              </a:spcBef>
              <a:spcAft>
                <a:spcPts val="0"/>
              </a:spcAft>
              <a:buNone/>
            </a:pPr>
            <a:r>
              <a:rPr lang="en-GB" sz="1800">
                <a:latin typeface="Calibri"/>
                <a:ea typeface="Calibri"/>
                <a:cs typeface="Calibri"/>
                <a:sym typeface="Calibri"/>
              </a:rPr>
              <a:t>Teachers’ personal beliefs towards Roma pupils, as well as the changes in school and in teaching methods caused by the influx of Eastern European Roma pupils, are considered to be another influential constructive condition that is not included in the model.</a:t>
            </a:r>
            <a:endParaRPr sz="1800">
              <a:latin typeface="Calibri"/>
              <a:ea typeface="Calibri"/>
              <a:cs typeface="Calibri"/>
              <a:sym typeface="Calibri"/>
            </a:endParaRPr>
          </a:p>
          <a:p>
            <a:pPr indent="0" lvl="0" marL="0" rtl="0" algn="l">
              <a:spcBef>
                <a:spcPts val="0"/>
              </a:spcBef>
              <a:spcAft>
                <a:spcPts val="0"/>
              </a:spcAft>
              <a:buNone/>
            </a:pPr>
            <a:r>
              <a:rPr lang="en-GB" sz="1800">
                <a:latin typeface="Calibri"/>
                <a:ea typeface="Calibri"/>
                <a:cs typeface="Calibri"/>
                <a:sym typeface="Calibri"/>
              </a:rPr>
              <a:t>Alba and Holdaway 2013: attainment gaps between pupils from different ethnic backgrounds can only be closed if teachers share the same expectations and </a:t>
            </a:r>
            <a:r>
              <a:rPr lang="en-GB" sz="1800">
                <a:latin typeface="Calibri"/>
                <a:ea typeface="Calibri"/>
                <a:cs typeface="Calibri"/>
                <a:sym typeface="Calibri"/>
              </a:rPr>
              <a:t>responsibility</a:t>
            </a:r>
            <a:r>
              <a:rPr lang="en-GB" sz="1800">
                <a:latin typeface="Calibri"/>
                <a:ea typeface="Calibri"/>
                <a:cs typeface="Calibri"/>
                <a:sym typeface="Calibri"/>
              </a:rPr>
              <a:t> for all students. </a:t>
            </a:r>
            <a:endParaRPr sz="18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102" name="Shape 102"/>
        <p:cNvGrpSpPr/>
        <p:nvPr/>
      </p:nvGrpSpPr>
      <p:grpSpPr>
        <a:xfrm>
          <a:off x="0" y="0"/>
          <a:ext cx="0" cy="0"/>
          <a:chOff x="0" y="0"/>
          <a:chExt cx="0" cy="0"/>
        </a:xfrm>
      </p:grpSpPr>
      <p:sp>
        <p:nvSpPr>
          <p:cNvPr id="103" name="Google Shape;103;p20"/>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04" name="Google Shape;104;p20"/>
          <p:cNvSpPr txBox="1"/>
          <p:nvPr/>
        </p:nvSpPr>
        <p:spPr>
          <a:xfrm>
            <a:off x="251600" y="259275"/>
            <a:ext cx="87294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Educational outcomes</a:t>
            </a:r>
            <a:endParaRPr sz="3600">
              <a:latin typeface="Calibri"/>
              <a:ea typeface="Calibri"/>
              <a:cs typeface="Calibri"/>
              <a:sym typeface="Calibri"/>
            </a:endParaRPr>
          </a:p>
        </p:txBody>
      </p:sp>
      <p:sp>
        <p:nvSpPr>
          <p:cNvPr id="105" name="Google Shape;105;p20"/>
          <p:cNvSpPr txBox="1"/>
          <p:nvPr/>
        </p:nvSpPr>
        <p:spPr>
          <a:xfrm>
            <a:off x="241950" y="978300"/>
            <a:ext cx="8660100" cy="347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latin typeface="Calibri"/>
                <a:ea typeface="Calibri"/>
                <a:cs typeface="Calibri"/>
                <a:sym typeface="Calibri"/>
              </a:rPr>
              <a:t>Emphasises the main schools’ interest with a GRT cohort: raising the GRT pupils’ achievement in school, as well as ensuring their personal growth and wellbeing.</a:t>
            </a:r>
            <a:endParaRPr sz="2400">
              <a:latin typeface="Calibri"/>
              <a:ea typeface="Calibri"/>
              <a:cs typeface="Calibri"/>
              <a:sym typeface="Calibri"/>
            </a:endParaRPr>
          </a:p>
          <a:p>
            <a:pPr indent="0" lvl="0" marL="0" rtl="0" algn="l">
              <a:spcBef>
                <a:spcPts val="0"/>
              </a:spcBef>
              <a:spcAft>
                <a:spcPts val="0"/>
              </a:spcAft>
              <a:buNone/>
            </a:pPr>
            <a:r>
              <a:rPr lang="en-GB" sz="2400">
                <a:latin typeface="Calibri"/>
                <a:ea typeface="Calibri"/>
                <a:cs typeface="Calibri"/>
                <a:sym typeface="Calibri"/>
              </a:rPr>
              <a:t>Retention</a:t>
            </a:r>
            <a:endParaRPr sz="2400">
              <a:latin typeface="Calibri"/>
              <a:ea typeface="Calibri"/>
              <a:cs typeface="Calibri"/>
              <a:sym typeface="Calibri"/>
            </a:endParaRPr>
          </a:p>
          <a:p>
            <a:pPr indent="0" lvl="0" marL="0" rtl="0" algn="l">
              <a:spcBef>
                <a:spcPts val="0"/>
              </a:spcBef>
              <a:spcAft>
                <a:spcPts val="0"/>
              </a:spcAft>
              <a:buNone/>
            </a:pPr>
            <a:r>
              <a:rPr lang="en-GB" sz="2400">
                <a:latin typeface="Calibri"/>
                <a:ea typeface="Calibri"/>
                <a:cs typeface="Calibri"/>
                <a:sym typeface="Calibri"/>
              </a:rPr>
              <a:t>Attention</a:t>
            </a:r>
            <a:endParaRPr sz="2400">
              <a:latin typeface="Calibri"/>
              <a:ea typeface="Calibri"/>
              <a:cs typeface="Calibri"/>
              <a:sym typeface="Calibri"/>
            </a:endParaRPr>
          </a:p>
          <a:p>
            <a:pPr indent="0" lvl="0" marL="0" rtl="0" algn="l">
              <a:spcBef>
                <a:spcPts val="0"/>
              </a:spcBef>
              <a:spcAft>
                <a:spcPts val="0"/>
              </a:spcAft>
              <a:buNone/>
            </a:pPr>
            <a:r>
              <a:rPr lang="en-GB" sz="2400">
                <a:latin typeface="Calibri"/>
                <a:ea typeface="Calibri"/>
                <a:cs typeface="Calibri"/>
                <a:sym typeface="Calibri"/>
              </a:rPr>
              <a:t>Transfer and transition</a:t>
            </a:r>
            <a:endParaRPr sz="2400">
              <a:latin typeface="Calibri"/>
              <a:ea typeface="Calibri"/>
              <a:cs typeface="Calibri"/>
              <a:sym typeface="Calibri"/>
            </a:endParaRPr>
          </a:p>
          <a:p>
            <a:pPr indent="0" lvl="0" marL="0" rtl="0" algn="l">
              <a:spcBef>
                <a:spcPts val="0"/>
              </a:spcBef>
              <a:spcAft>
                <a:spcPts val="0"/>
              </a:spcAft>
              <a:buNone/>
            </a:pPr>
            <a:r>
              <a:rPr lang="en-GB" sz="2400">
                <a:latin typeface="Calibri"/>
                <a:ea typeface="Calibri"/>
                <a:cs typeface="Calibri"/>
                <a:sym typeface="Calibri"/>
              </a:rPr>
              <a:t>Attendance</a:t>
            </a:r>
            <a:endParaRPr sz="2400">
              <a:latin typeface="Calibri"/>
              <a:ea typeface="Calibri"/>
              <a:cs typeface="Calibri"/>
              <a:sym typeface="Calibri"/>
            </a:endParaRPr>
          </a:p>
          <a:p>
            <a:pPr indent="0" lvl="0" marL="0" rtl="0" algn="l">
              <a:spcBef>
                <a:spcPts val="0"/>
              </a:spcBef>
              <a:spcAft>
                <a:spcPts val="0"/>
              </a:spcAft>
              <a:buNone/>
            </a:pPr>
            <a:r>
              <a:rPr lang="en-GB" sz="2400">
                <a:latin typeface="Calibri"/>
                <a:ea typeface="Calibri"/>
                <a:cs typeface="Calibri"/>
                <a:sym typeface="Calibri"/>
              </a:rPr>
              <a:t>Engagement</a:t>
            </a:r>
            <a:endParaRPr sz="2400">
              <a:latin typeface="Calibri"/>
              <a:ea typeface="Calibri"/>
              <a:cs typeface="Calibri"/>
              <a:sym typeface="Calibri"/>
            </a:endParaRPr>
          </a:p>
          <a:p>
            <a:pPr indent="0" lvl="0" marL="0" rtl="0" algn="l">
              <a:spcBef>
                <a:spcPts val="0"/>
              </a:spcBef>
              <a:spcAft>
                <a:spcPts val="0"/>
              </a:spcAft>
              <a:buNone/>
            </a:pPr>
            <a:r>
              <a:rPr lang="en-GB" sz="2400">
                <a:latin typeface="Calibri"/>
                <a:ea typeface="Calibri"/>
                <a:cs typeface="Calibri"/>
                <a:sym typeface="Calibri"/>
              </a:rPr>
              <a:t>Progression</a:t>
            </a:r>
            <a:endParaRPr sz="2400">
              <a:latin typeface="Calibri"/>
              <a:ea typeface="Calibri"/>
              <a:cs typeface="Calibri"/>
              <a:sym typeface="Calibri"/>
            </a:endParaRPr>
          </a:p>
          <a:p>
            <a:pPr indent="0" lvl="0" marL="0" rtl="0" algn="l">
              <a:spcBef>
                <a:spcPts val="0"/>
              </a:spcBef>
              <a:spcAft>
                <a:spcPts val="0"/>
              </a:spcAft>
              <a:buNone/>
            </a:pPr>
            <a:r>
              <a:rPr lang="en-GB" sz="2400">
                <a:latin typeface="Calibri"/>
                <a:ea typeface="Calibri"/>
                <a:cs typeface="Calibri"/>
                <a:sym typeface="Calibri"/>
              </a:rPr>
              <a:t>Enjoyment </a:t>
            </a:r>
            <a:endParaRPr sz="2400">
              <a:latin typeface="Calibri"/>
              <a:ea typeface="Calibri"/>
              <a:cs typeface="Calibri"/>
              <a:sym typeface="Calibri"/>
            </a:endParaRPr>
          </a:p>
          <a:p>
            <a:pPr indent="0" lvl="0" marL="0" rtl="0" algn="l">
              <a:spcBef>
                <a:spcPts val="0"/>
              </a:spcBef>
              <a:spcAft>
                <a:spcPts val="0"/>
              </a:spcAft>
              <a:buNone/>
            </a:pPr>
            <a:r>
              <a:rPr lang="en-GB" sz="2400">
                <a:latin typeface="Calibri"/>
                <a:ea typeface="Calibri"/>
                <a:cs typeface="Calibri"/>
                <a:sym typeface="Calibri"/>
              </a:rPr>
              <a:t>Health and wellbeing </a:t>
            </a:r>
            <a:endParaRPr sz="2400">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109" name="Shape 109"/>
        <p:cNvGrpSpPr/>
        <p:nvPr/>
      </p:nvGrpSpPr>
      <p:grpSpPr>
        <a:xfrm>
          <a:off x="0" y="0"/>
          <a:ext cx="0" cy="0"/>
          <a:chOff x="0" y="0"/>
          <a:chExt cx="0" cy="0"/>
        </a:xfrm>
      </p:grpSpPr>
      <p:sp>
        <p:nvSpPr>
          <p:cNvPr id="110" name="Google Shape;110;p21"/>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11" name="Google Shape;111;p21"/>
          <p:cNvSpPr txBox="1"/>
          <p:nvPr/>
        </p:nvSpPr>
        <p:spPr>
          <a:xfrm>
            <a:off x="251600" y="259275"/>
            <a:ext cx="87294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Induction </a:t>
            </a:r>
            <a:endParaRPr sz="3600">
              <a:latin typeface="Calibri"/>
              <a:ea typeface="Calibri"/>
              <a:cs typeface="Calibri"/>
              <a:sym typeface="Calibri"/>
            </a:endParaRPr>
          </a:p>
        </p:txBody>
      </p:sp>
      <p:sp>
        <p:nvSpPr>
          <p:cNvPr id="112" name="Google Shape;112;p21"/>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Calibri"/>
                <a:ea typeface="Calibri"/>
                <a:cs typeface="Calibri"/>
                <a:sym typeface="Calibri"/>
              </a:rPr>
              <a:t>“Roma families really notice when a school is welcoming and helpful; this doesn’t happen very often in the Czech Republic” David Pongo, Czech Roma undergraduate </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Calibri"/>
                <a:ea typeface="Calibri"/>
                <a:cs typeface="Calibri"/>
                <a:sym typeface="Calibri"/>
              </a:rPr>
              <a:t>Like any parent, Roma parents put a great deal of trust in schools and school staff to provide a safe environment for their children to learn </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Calibri"/>
                <a:ea typeface="Calibri"/>
                <a:cs typeface="Calibri"/>
                <a:sym typeface="Calibri"/>
              </a:rPr>
              <a:t>For many Roma families previous experiences with authority figures have been very negative: they may have been denied their basic human rights and faced open hostility and discrimination </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Calibri"/>
                <a:ea typeface="Calibri"/>
                <a:cs typeface="Calibri"/>
                <a:sym typeface="Calibri"/>
              </a:rPr>
              <a:t>To put their trust in schools may take some time</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Calibri"/>
                <a:ea typeface="Calibri"/>
                <a:cs typeface="Calibri"/>
                <a:sym typeface="Calibri"/>
              </a:rPr>
              <a:t>Developing, maintaining and fostering this relationship is critically important </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Calibri"/>
                <a:ea typeface="Calibri"/>
                <a:cs typeface="Calibri"/>
                <a:sym typeface="Calibri"/>
              </a:rPr>
              <a:t>Using an interpreter is important so communication is clear </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Calibri"/>
                <a:ea typeface="Calibri"/>
                <a:cs typeface="Calibri"/>
                <a:sym typeface="Calibri"/>
              </a:rPr>
              <a:t>A home visit can help establish a trusting relationship</a:t>
            </a: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116" name="Shape 116"/>
        <p:cNvGrpSpPr/>
        <p:nvPr/>
      </p:nvGrpSpPr>
      <p:grpSpPr>
        <a:xfrm>
          <a:off x="0" y="0"/>
          <a:ext cx="0" cy="0"/>
          <a:chOff x="0" y="0"/>
          <a:chExt cx="0" cy="0"/>
        </a:xfrm>
      </p:grpSpPr>
      <p:sp>
        <p:nvSpPr>
          <p:cNvPr id="117" name="Google Shape;117;p22"/>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18" name="Google Shape;118;p22"/>
          <p:cNvSpPr txBox="1"/>
          <p:nvPr/>
        </p:nvSpPr>
        <p:spPr>
          <a:xfrm>
            <a:off x="251600" y="259275"/>
            <a:ext cx="87294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Induction </a:t>
            </a:r>
            <a:endParaRPr sz="3600">
              <a:latin typeface="Calibri"/>
              <a:ea typeface="Calibri"/>
              <a:cs typeface="Calibri"/>
              <a:sym typeface="Calibri"/>
            </a:endParaRPr>
          </a:p>
        </p:txBody>
      </p:sp>
      <p:sp>
        <p:nvSpPr>
          <p:cNvPr id="119" name="Google Shape;119;p22"/>
          <p:cNvSpPr txBox="1"/>
          <p:nvPr/>
        </p:nvSpPr>
        <p:spPr>
          <a:xfrm>
            <a:off x="241950" y="1106175"/>
            <a:ext cx="8660100" cy="347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600">
                <a:solidFill>
                  <a:schemeClr val="dk1"/>
                </a:solidFill>
                <a:latin typeface="Calibri"/>
                <a:ea typeface="Calibri"/>
                <a:cs typeface="Calibri"/>
                <a:sym typeface="Calibri"/>
              </a:rPr>
              <a:t>Demonstrating a commitment to collaboration and co-operative working </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GB" sz="1600">
                <a:solidFill>
                  <a:schemeClr val="dk1"/>
                </a:solidFill>
                <a:latin typeface="Calibri"/>
                <a:ea typeface="Calibri"/>
                <a:cs typeface="Calibri"/>
                <a:sym typeface="Calibri"/>
              </a:rPr>
              <a:t>The first meeting sets the tone and influences of how the partnership develops </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GB" sz="1600">
                <a:solidFill>
                  <a:schemeClr val="dk1"/>
                </a:solidFill>
                <a:latin typeface="Calibri"/>
                <a:ea typeface="Calibri"/>
                <a:cs typeface="Calibri"/>
                <a:sym typeface="Calibri"/>
              </a:rPr>
              <a:t>Roma adults will appreciate teachers who greet them in a way that conveys honesty, genuine warmth, respect and understanding </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GB" sz="1600">
                <a:solidFill>
                  <a:schemeClr val="dk1"/>
                </a:solidFill>
                <a:latin typeface="Calibri"/>
                <a:ea typeface="Calibri"/>
                <a:cs typeface="Calibri"/>
                <a:sym typeface="Calibri"/>
              </a:rPr>
              <a:t>Talk openly with parents, reassuring them and explaining school expectations in a way that demonstrates the shared concern for the welfare and progress of the child </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GB" sz="1600">
                <a:solidFill>
                  <a:schemeClr val="dk1"/>
                </a:solidFill>
                <a:latin typeface="Calibri"/>
                <a:ea typeface="Calibri"/>
                <a:cs typeface="Calibri"/>
                <a:sym typeface="Calibri"/>
              </a:rPr>
              <a:t>Induction meetings are an opportunity to find out as much as possible about the child and what their strengths and interests are </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GB" sz="1600">
                <a:solidFill>
                  <a:schemeClr val="dk1"/>
                </a:solidFill>
                <a:latin typeface="Calibri"/>
                <a:ea typeface="Calibri"/>
                <a:cs typeface="Calibri"/>
                <a:sym typeface="Calibri"/>
              </a:rPr>
              <a:t>Highlight the expectations of the school from the outset. Many Roma families may be unfamiliar with the subjects taught and what is expected of them and their children.</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GB" sz="1600">
                <a:solidFill>
                  <a:schemeClr val="dk1"/>
                </a:solidFill>
                <a:latin typeface="Calibri"/>
                <a:ea typeface="Calibri"/>
                <a:cs typeface="Calibri"/>
                <a:sym typeface="Calibri"/>
              </a:rPr>
              <a:t>Making sure parents and carers know from the outset the expected level of attendance at school is important </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GB" sz="1600">
                <a:solidFill>
                  <a:schemeClr val="dk1"/>
                </a:solidFill>
                <a:latin typeface="Calibri"/>
                <a:ea typeface="Calibri"/>
                <a:cs typeface="Calibri"/>
                <a:sym typeface="Calibri"/>
              </a:rPr>
              <a:t>An induction film/ welcome pack in the appropriate language </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23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123" name="Shape 123"/>
        <p:cNvGrpSpPr/>
        <p:nvPr/>
      </p:nvGrpSpPr>
      <p:grpSpPr>
        <a:xfrm>
          <a:off x="0" y="0"/>
          <a:ext cx="0" cy="0"/>
          <a:chOff x="0" y="0"/>
          <a:chExt cx="0" cy="0"/>
        </a:xfrm>
      </p:grpSpPr>
      <p:sp>
        <p:nvSpPr>
          <p:cNvPr id="124" name="Google Shape;124;p23"/>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25" name="Google Shape;125;p23"/>
          <p:cNvSpPr txBox="1"/>
          <p:nvPr/>
        </p:nvSpPr>
        <p:spPr>
          <a:xfrm>
            <a:off x="251600" y="259275"/>
            <a:ext cx="87294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EAL</a:t>
            </a:r>
            <a:endParaRPr sz="3600">
              <a:latin typeface="Calibri"/>
              <a:ea typeface="Calibri"/>
              <a:cs typeface="Calibri"/>
              <a:sym typeface="Calibri"/>
            </a:endParaRPr>
          </a:p>
        </p:txBody>
      </p:sp>
      <p:sp>
        <p:nvSpPr>
          <p:cNvPr id="126" name="Google Shape;126;p23"/>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900">
                <a:solidFill>
                  <a:schemeClr val="dk1"/>
                </a:solidFill>
                <a:latin typeface="Calibri"/>
                <a:ea typeface="Calibri"/>
                <a:cs typeface="Calibri"/>
                <a:sym typeface="Calibri"/>
              </a:rPr>
              <a:t>Vast majority of Roma pupils will be EAL</a:t>
            </a:r>
            <a:endParaRPr sz="19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900">
                <a:solidFill>
                  <a:schemeClr val="dk1"/>
                </a:solidFill>
                <a:latin typeface="Calibri"/>
                <a:ea typeface="Calibri"/>
                <a:cs typeface="Calibri"/>
                <a:sym typeface="Calibri"/>
              </a:rPr>
              <a:t>Show an interest in the Roma child’s mother tongue, country of origin, hobbies and interests will help</a:t>
            </a:r>
            <a:endParaRPr sz="19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900">
                <a:solidFill>
                  <a:schemeClr val="dk1"/>
                </a:solidFill>
                <a:latin typeface="Calibri"/>
                <a:ea typeface="Calibri"/>
                <a:cs typeface="Calibri"/>
                <a:sym typeface="Calibri"/>
              </a:rPr>
              <a:t>Find them a buddy</a:t>
            </a:r>
            <a:endParaRPr sz="19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900">
                <a:solidFill>
                  <a:schemeClr val="dk1"/>
                </a:solidFill>
                <a:latin typeface="Calibri"/>
                <a:ea typeface="Calibri"/>
                <a:cs typeface="Calibri"/>
                <a:sym typeface="Calibri"/>
              </a:rPr>
              <a:t>Sit them close to the teacher and provide basic classroom material </a:t>
            </a:r>
            <a:endParaRPr sz="19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900">
                <a:solidFill>
                  <a:schemeClr val="dk1"/>
                </a:solidFill>
                <a:latin typeface="Calibri"/>
                <a:ea typeface="Calibri"/>
                <a:cs typeface="Calibri"/>
                <a:sym typeface="Calibri"/>
              </a:rPr>
              <a:t>Involve them in every activity as they will learn some skills from observing other children </a:t>
            </a:r>
            <a:endParaRPr sz="19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900">
                <a:solidFill>
                  <a:schemeClr val="dk1"/>
                </a:solidFill>
                <a:latin typeface="Calibri"/>
                <a:ea typeface="Calibri"/>
                <a:cs typeface="Calibri"/>
                <a:sym typeface="Calibri"/>
              </a:rPr>
              <a:t>Visual prompts </a:t>
            </a:r>
            <a:endParaRPr sz="19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900">
                <a:solidFill>
                  <a:schemeClr val="dk1"/>
                </a:solidFill>
                <a:latin typeface="Calibri"/>
                <a:ea typeface="Calibri"/>
                <a:cs typeface="Calibri"/>
                <a:sym typeface="Calibri"/>
              </a:rPr>
              <a:t>Regular targeted interventions in small groups for focussed language work </a:t>
            </a:r>
            <a:endParaRPr sz="19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900">
                <a:solidFill>
                  <a:schemeClr val="dk1"/>
                </a:solidFill>
                <a:latin typeface="Calibri"/>
                <a:ea typeface="Calibri"/>
                <a:cs typeface="Calibri"/>
                <a:sym typeface="Calibri"/>
              </a:rPr>
              <a:t>Lots of opportunities to listen to “chatty” children </a:t>
            </a:r>
            <a:endParaRPr sz="3200">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130" name="Shape 130"/>
        <p:cNvGrpSpPr/>
        <p:nvPr/>
      </p:nvGrpSpPr>
      <p:grpSpPr>
        <a:xfrm>
          <a:off x="0" y="0"/>
          <a:ext cx="0" cy="0"/>
          <a:chOff x="0" y="0"/>
          <a:chExt cx="0" cy="0"/>
        </a:xfrm>
      </p:grpSpPr>
      <p:sp>
        <p:nvSpPr>
          <p:cNvPr id="131" name="Google Shape;131;p24"/>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32" name="Google Shape;132;p24"/>
          <p:cNvSpPr txBox="1"/>
          <p:nvPr/>
        </p:nvSpPr>
        <p:spPr>
          <a:xfrm>
            <a:off x="251600" y="259275"/>
            <a:ext cx="87294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Learning environment </a:t>
            </a:r>
            <a:endParaRPr sz="3600">
              <a:latin typeface="Calibri"/>
              <a:ea typeface="Calibri"/>
              <a:cs typeface="Calibri"/>
              <a:sym typeface="Calibri"/>
            </a:endParaRPr>
          </a:p>
        </p:txBody>
      </p:sp>
      <p:sp>
        <p:nvSpPr>
          <p:cNvPr id="133" name="Google Shape;133;p24"/>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700">
                <a:solidFill>
                  <a:schemeClr val="dk1"/>
                </a:solidFill>
                <a:latin typeface="Calibri"/>
                <a:ea typeface="Calibri"/>
                <a:cs typeface="Calibri"/>
                <a:sym typeface="Calibri"/>
              </a:rPr>
              <a:t>Possibility of previous negative experiences means that it is essential to make the classroom environment as positive and affirming as possible </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700">
                <a:solidFill>
                  <a:schemeClr val="dk1"/>
                </a:solidFill>
                <a:latin typeface="Calibri"/>
                <a:ea typeface="Calibri"/>
                <a:cs typeface="Calibri"/>
                <a:sym typeface="Calibri"/>
              </a:rPr>
              <a:t>Use of appropriate resources and displays that reflect the cultures of all children, including those within the Roma community, can help challenge myths surrounding them and serve to promote community cohesion </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700">
                <a:solidFill>
                  <a:schemeClr val="dk1"/>
                </a:solidFill>
                <a:latin typeface="Calibri"/>
                <a:ea typeface="Calibri"/>
                <a:cs typeface="Calibri"/>
                <a:sym typeface="Calibri"/>
              </a:rPr>
              <a:t>An inclusive curriculum prepares all pupils for life in a diverse society </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700">
                <a:solidFill>
                  <a:schemeClr val="dk1"/>
                </a:solidFill>
                <a:latin typeface="Calibri"/>
                <a:ea typeface="Calibri"/>
                <a:cs typeface="Calibri"/>
                <a:sym typeface="Calibri"/>
              </a:rPr>
              <a:t>Some Roma pupils may experience conflicting expectations between home and school. Some secondary age pupils may perceive school to be a limiting environment compared to home where they are treated as adults from puberty </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700">
                <a:solidFill>
                  <a:schemeClr val="dk1"/>
                </a:solidFill>
                <a:latin typeface="Calibri"/>
                <a:ea typeface="Calibri"/>
                <a:cs typeface="Calibri"/>
                <a:sym typeface="Calibri"/>
              </a:rPr>
              <a:t>Providing appropriate conditions for homework in school can be helpful if pupils do not have access to ICT or have limited space </a:t>
            </a:r>
            <a:endParaRPr sz="17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137" name="Shape 137"/>
        <p:cNvGrpSpPr/>
        <p:nvPr/>
      </p:nvGrpSpPr>
      <p:grpSpPr>
        <a:xfrm>
          <a:off x="0" y="0"/>
          <a:ext cx="0" cy="0"/>
          <a:chOff x="0" y="0"/>
          <a:chExt cx="0" cy="0"/>
        </a:xfrm>
      </p:grpSpPr>
      <p:sp>
        <p:nvSpPr>
          <p:cNvPr id="138" name="Google Shape;138;p25"/>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39" name="Google Shape;139;p25"/>
          <p:cNvSpPr txBox="1"/>
          <p:nvPr/>
        </p:nvSpPr>
        <p:spPr>
          <a:xfrm>
            <a:off x="251600" y="259275"/>
            <a:ext cx="87294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Developing effective outreach work: essential home-school liaison</a:t>
            </a:r>
            <a:endParaRPr sz="3600">
              <a:latin typeface="Calibri"/>
              <a:ea typeface="Calibri"/>
              <a:cs typeface="Calibri"/>
              <a:sym typeface="Calibri"/>
            </a:endParaRPr>
          </a:p>
        </p:txBody>
      </p:sp>
      <p:sp>
        <p:nvSpPr>
          <p:cNvPr id="140" name="Google Shape;140;p25"/>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Calibri"/>
                <a:ea typeface="Calibri"/>
                <a:cs typeface="Calibri"/>
                <a:sym typeface="Calibri"/>
              </a:rPr>
              <a:t>Maintain positive relationship of trust </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Calibri"/>
                <a:ea typeface="Calibri"/>
                <a:cs typeface="Calibri"/>
                <a:sym typeface="Calibri"/>
              </a:rPr>
              <a:t>Demonstrating that the welfare and attainment of their child is of the utmost important </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Calibri"/>
                <a:ea typeface="Calibri"/>
                <a:cs typeface="Calibri"/>
                <a:sym typeface="Calibri"/>
              </a:rPr>
              <a:t>Many Roma adults feel uncomfortable in the school environment and will only contact the school if they have a problem </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Calibri"/>
                <a:ea typeface="Calibri"/>
                <a:cs typeface="Calibri"/>
                <a:sym typeface="Calibri"/>
              </a:rPr>
              <a:t>Not forgetting to communicate good news and success is important</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Calibri"/>
                <a:ea typeface="Calibri"/>
                <a:cs typeface="Calibri"/>
                <a:sym typeface="Calibri"/>
              </a:rPr>
              <a:t>Some parents may have concerns about participation in school trips and off-site education. Being flexible and taking the time to talk and reassure parents will encourage wider participation </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Calibri"/>
                <a:ea typeface="Calibri"/>
                <a:cs typeface="Calibri"/>
                <a:sym typeface="Calibri"/>
              </a:rPr>
              <a:t>Sex </a:t>
            </a:r>
            <a:r>
              <a:rPr lang="en-GB" sz="1800">
                <a:solidFill>
                  <a:schemeClr val="dk1"/>
                </a:solidFill>
                <a:latin typeface="Calibri"/>
                <a:ea typeface="Calibri"/>
                <a:cs typeface="Calibri"/>
                <a:sym typeface="Calibri"/>
              </a:rPr>
              <a:t>education</a:t>
            </a:r>
            <a:r>
              <a:rPr lang="en-GB" sz="1800">
                <a:solidFill>
                  <a:schemeClr val="dk1"/>
                </a:solidFill>
                <a:latin typeface="Calibri"/>
                <a:ea typeface="Calibri"/>
                <a:cs typeface="Calibri"/>
                <a:sym typeface="Calibri"/>
              </a:rPr>
              <a:t> may be an issue for some parents and should be discussed prior to teaching </a:t>
            </a:r>
            <a:endParaRPr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144" name="Shape 144"/>
        <p:cNvGrpSpPr/>
        <p:nvPr/>
      </p:nvGrpSpPr>
      <p:grpSpPr>
        <a:xfrm>
          <a:off x="0" y="0"/>
          <a:ext cx="0" cy="0"/>
          <a:chOff x="0" y="0"/>
          <a:chExt cx="0" cy="0"/>
        </a:xfrm>
      </p:grpSpPr>
      <p:sp>
        <p:nvSpPr>
          <p:cNvPr id="145" name="Google Shape;145;p26"/>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46" name="Google Shape;146;p26"/>
          <p:cNvSpPr txBox="1"/>
          <p:nvPr/>
        </p:nvSpPr>
        <p:spPr>
          <a:xfrm>
            <a:off x="251600" y="259275"/>
            <a:ext cx="87294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Working effectively in a multi-agency context</a:t>
            </a:r>
            <a:endParaRPr sz="3600">
              <a:latin typeface="Calibri"/>
              <a:ea typeface="Calibri"/>
              <a:cs typeface="Calibri"/>
              <a:sym typeface="Calibri"/>
            </a:endParaRPr>
          </a:p>
        </p:txBody>
      </p:sp>
      <p:sp>
        <p:nvSpPr>
          <p:cNvPr id="147" name="Google Shape;147;p26"/>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300">
                <a:solidFill>
                  <a:schemeClr val="dk1"/>
                </a:solidFill>
                <a:latin typeface="Calibri"/>
                <a:ea typeface="Calibri"/>
                <a:cs typeface="Calibri"/>
                <a:sym typeface="Calibri"/>
              </a:rPr>
              <a:t>Newly arrived families often face multi-occupancy in overcrowded poor housing dwellings with other family members for long periods of time. Families do not choose to live this way but are forced to pool their resources to maintain a roof over their heads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300">
                <a:solidFill>
                  <a:schemeClr val="dk1"/>
                </a:solidFill>
                <a:latin typeface="Calibri"/>
                <a:ea typeface="Calibri"/>
                <a:cs typeface="Calibri"/>
                <a:sym typeface="Calibri"/>
              </a:rPr>
              <a:t>Serious financial difficulties can lead to abject poverty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300">
                <a:solidFill>
                  <a:schemeClr val="dk1"/>
                </a:solidFill>
                <a:latin typeface="Calibri"/>
                <a:ea typeface="Calibri"/>
                <a:cs typeface="Calibri"/>
                <a:sym typeface="Calibri"/>
              </a:rPr>
              <a:t>Registering with a GP and dentist can be major challenges due to language barriers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300">
                <a:solidFill>
                  <a:schemeClr val="dk1"/>
                </a:solidFill>
                <a:latin typeface="Calibri"/>
                <a:ea typeface="Calibri"/>
                <a:cs typeface="Calibri"/>
                <a:sym typeface="Calibri"/>
              </a:rPr>
              <a:t>Once children are in school, schools themselves become a real source of support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300">
                <a:solidFill>
                  <a:schemeClr val="dk1"/>
                </a:solidFill>
                <a:latin typeface="Calibri"/>
                <a:ea typeface="Calibri"/>
                <a:cs typeface="Calibri"/>
                <a:sym typeface="Calibri"/>
              </a:rPr>
              <a:t>If schools have strong links with wider services and agencies his can help enormously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300">
                <a:solidFill>
                  <a:schemeClr val="dk1"/>
                </a:solidFill>
                <a:latin typeface="Calibri"/>
                <a:ea typeface="Calibri"/>
                <a:cs typeface="Calibri"/>
                <a:sym typeface="Calibri"/>
              </a:rPr>
              <a:t>Drop-in sessions for families can be highly successful, especially if they are supported by a community member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300">
                <a:solidFill>
                  <a:schemeClr val="dk1"/>
                </a:solidFill>
                <a:latin typeface="Calibri"/>
                <a:ea typeface="Calibri"/>
                <a:cs typeface="Calibri"/>
                <a:sym typeface="Calibri"/>
              </a:rPr>
              <a:t>Ethnic Minority Achievement Service, Traveller Education Team, Citizens Advice Bureau, welfare rights officers, youth service, local neighbourhood team and voluntary sector organisations may all be of benefit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300">
                <a:solidFill>
                  <a:schemeClr val="dk1"/>
                </a:solidFill>
                <a:latin typeface="Calibri"/>
                <a:ea typeface="Calibri"/>
                <a:cs typeface="Calibri"/>
                <a:sym typeface="Calibri"/>
              </a:rPr>
              <a:t>In Derby, local churches are used as after-school provision due to a growing concern over the numbers of Roma children on the streets after school. Pupils were fed and given activities based on their curriculum subjects. Volunteers were drawn from the church, the multi-faith centre base at Derby University, local Roma volunteers and community organisations. The result was that these Roma pupils were engaged in purposeful activities after school. However, the project had no funding from the local authority. </a:t>
            </a:r>
            <a:endParaRPr sz="13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151" name="Shape 151"/>
        <p:cNvGrpSpPr/>
        <p:nvPr/>
      </p:nvGrpSpPr>
      <p:grpSpPr>
        <a:xfrm>
          <a:off x="0" y="0"/>
          <a:ext cx="0" cy="0"/>
          <a:chOff x="0" y="0"/>
          <a:chExt cx="0" cy="0"/>
        </a:xfrm>
      </p:grpSpPr>
      <p:sp>
        <p:nvSpPr>
          <p:cNvPr id="152" name="Google Shape;152;p27"/>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53" name="Google Shape;153;p27"/>
          <p:cNvSpPr txBox="1"/>
          <p:nvPr/>
        </p:nvSpPr>
        <p:spPr>
          <a:xfrm>
            <a:off x="251600" y="259275"/>
            <a:ext cx="87294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Empowering the community </a:t>
            </a:r>
            <a:endParaRPr sz="3600">
              <a:latin typeface="Calibri"/>
              <a:ea typeface="Calibri"/>
              <a:cs typeface="Calibri"/>
              <a:sym typeface="Calibri"/>
            </a:endParaRPr>
          </a:p>
        </p:txBody>
      </p:sp>
      <p:sp>
        <p:nvSpPr>
          <p:cNvPr id="154" name="Google Shape;154;p27"/>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700">
                <a:solidFill>
                  <a:schemeClr val="dk1"/>
                </a:solidFill>
                <a:latin typeface="Calibri"/>
                <a:ea typeface="Calibri"/>
                <a:cs typeface="Calibri"/>
                <a:sym typeface="Calibri"/>
              </a:rPr>
              <a:t>As with any ethnic minority group, allowing the community to have a voice and contribute to school life in some way can prove invaluable </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700">
                <a:solidFill>
                  <a:schemeClr val="dk1"/>
                </a:solidFill>
                <a:latin typeface="Calibri"/>
                <a:ea typeface="Calibri"/>
                <a:cs typeface="Calibri"/>
                <a:sym typeface="Calibri"/>
              </a:rPr>
              <a:t>Welcoming Roma volunteers into school? </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700">
                <a:solidFill>
                  <a:schemeClr val="dk1"/>
                </a:solidFill>
                <a:latin typeface="Calibri"/>
                <a:ea typeface="Calibri"/>
                <a:cs typeface="Calibri"/>
                <a:sym typeface="Calibri"/>
              </a:rPr>
              <a:t>Encourage parents to come into school </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700">
                <a:solidFill>
                  <a:schemeClr val="dk1"/>
                </a:solidFill>
                <a:latin typeface="Calibri"/>
                <a:ea typeface="Calibri"/>
                <a:cs typeface="Calibri"/>
                <a:sym typeface="Calibri"/>
              </a:rPr>
              <a:t>Creating opportunities or informal coffee morning to get to know parents (and parents to know each other)</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700">
                <a:solidFill>
                  <a:schemeClr val="dk1"/>
                </a:solidFill>
                <a:latin typeface="Calibri"/>
                <a:ea typeface="Calibri"/>
                <a:cs typeface="Calibri"/>
                <a:sym typeface="Calibri"/>
              </a:rPr>
              <a:t>Encourage Roma representation on school council and governing bodies </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700">
                <a:solidFill>
                  <a:schemeClr val="dk1"/>
                </a:solidFill>
                <a:latin typeface="Calibri"/>
                <a:ea typeface="Calibri"/>
                <a:cs typeface="Calibri"/>
                <a:sym typeface="Calibri"/>
              </a:rPr>
              <a:t>Create Roma community liaison officers </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GB" sz="1700">
                <a:solidFill>
                  <a:schemeClr val="dk1"/>
                </a:solidFill>
                <a:latin typeface="Calibri"/>
                <a:ea typeface="Calibri"/>
                <a:cs typeface="Calibri"/>
                <a:sym typeface="Calibri"/>
              </a:rPr>
              <a:t>Showcase good news and seek to create positive Roma role models </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700">
                <a:solidFill>
                  <a:schemeClr val="dk1"/>
                </a:solidFill>
                <a:latin typeface="Calibri"/>
                <a:ea typeface="Calibri"/>
                <a:cs typeface="Calibri"/>
                <a:sym typeface="Calibri"/>
              </a:rPr>
              <a:t>GRT history month</a:t>
            </a:r>
            <a:endParaRPr sz="17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158" name="Shape 158"/>
        <p:cNvGrpSpPr/>
        <p:nvPr/>
      </p:nvGrpSpPr>
      <p:grpSpPr>
        <a:xfrm>
          <a:off x="0" y="0"/>
          <a:ext cx="0" cy="0"/>
          <a:chOff x="0" y="0"/>
          <a:chExt cx="0" cy="0"/>
        </a:xfrm>
      </p:grpSpPr>
      <p:sp>
        <p:nvSpPr>
          <p:cNvPr id="159" name="Google Shape;159;p28"/>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60" name="Google Shape;160;p28"/>
          <p:cNvSpPr txBox="1"/>
          <p:nvPr/>
        </p:nvSpPr>
        <p:spPr>
          <a:xfrm>
            <a:off x="251600" y="259275"/>
            <a:ext cx="87294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Raising Roma pupils’ attainment in tests and examinations </a:t>
            </a:r>
            <a:endParaRPr sz="3600">
              <a:latin typeface="Calibri"/>
              <a:ea typeface="Calibri"/>
              <a:cs typeface="Calibri"/>
              <a:sym typeface="Calibri"/>
            </a:endParaRPr>
          </a:p>
        </p:txBody>
      </p:sp>
      <p:sp>
        <p:nvSpPr>
          <p:cNvPr id="161" name="Google Shape;161;p28"/>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Even in schools where Roma pupils make rapid progress, the attainment gap remains wide, especially for pupils who arrive late into the English school system </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Robust tracking of pupil progress being backed up by accurate monitoring of different groups of pupils. Emphasis was on making sure that teaching was good or better. </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In Manchester schools, Ofsted has found no evidence that the arrival of Roma pupils in these authorities has had an adverse effect on the attainment of other pupil groups.</a:t>
            </a:r>
            <a:endParaRPr sz="16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165" name="Shape 165"/>
        <p:cNvGrpSpPr/>
        <p:nvPr/>
      </p:nvGrpSpPr>
      <p:grpSpPr>
        <a:xfrm>
          <a:off x="0" y="0"/>
          <a:ext cx="0" cy="0"/>
          <a:chOff x="0" y="0"/>
          <a:chExt cx="0" cy="0"/>
        </a:xfrm>
      </p:grpSpPr>
      <p:sp>
        <p:nvSpPr>
          <p:cNvPr id="166" name="Google Shape;166;p29"/>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67" name="Google Shape;167;p29"/>
          <p:cNvSpPr txBox="1"/>
          <p:nvPr/>
        </p:nvSpPr>
        <p:spPr>
          <a:xfrm>
            <a:off x="251600" y="259275"/>
            <a:ext cx="87294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600">
              <a:latin typeface="Calibri"/>
              <a:ea typeface="Calibri"/>
              <a:cs typeface="Calibri"/>
              <a:sym typeface="Calibri"/>
            </a:endParaRPr>
          </a:p>
        </p:txBody>
      </p:sp>
      <p:sp>
        <p:nvSpPr>
          <p:cNvPr id="168" name="Google Shape;168;p29"/>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sz="2100">
                <a:solidFill>
                  <a:schemeClr val="dk1"/>
                </a:solidFill>
                <a:latin typeface="Calibri"/>
                <a:ea typeface="Calibri"/>
                <a:cs typeface="Calibri"/>
                <a:sym typeface="Calibri"/>
              </a:rPr>
              <a:t>The role of schools and teachers is fundamental in breaking the cycle of poor educational outcomes for Roma children across Europe. By having a greater understanding of these new Roma communities in the UK and by a concerted effort by schools, parents and the young people themselves, a brighter future awaits, one where every child matters.</a:t>
            </a:r>
            <a:endParaRPr b="1" sz="21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2100">
              <a:solidFill>
                <a:schemeClr val="dk1"/>
              </a:solidFill>
              <a:latin typeface="Calibri"/>
              <a:ea typeface="Calibri"/>
              <a:cs typeface="Calibri"/>
              <a:sym typeface="Calibri"/>
            </a:endParaRPr>
          </a:p>
          <a:p>
            <a:pPr indent="0" lvl="0" marL="0" rtl="0" algn="l">
              <a:spcBef>
                <a:spcPts val="0"/>
              </a:spcBef>
              <a:spcAft>
                <a:spcPts val="0"/>
              </a:spcAft>
              <a:buNone/>
            </a:pPr>
            <a:r>
              <a:t/>
            </a:r>
            <a:endParaRPr sz="3400">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172" name="Shape 172"/>
        <p:cNvGrpSpPr/>
        <p:nvPr/>
      </p:nvGrpSpPr>
      <p:grpSpPr>
        <a:xfrm>
          <a:off x="0" y="0"/>
          <a:ext cx="0" cy="0"/>
          <a:chOff x="0" y="0"/>
          <a:chExt cx="0" cy="0"/>
        </a:xfrm>
      </p:grpSpPr>
      <p:sp>
        <p:nvSpPr>
          <p:cNvPr id="173" name="Google Shape;173;p30"/>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74" name="Google Shape;174;p30"/>
          <p:cNvSpPr txBox="1"/>
          <p:nvPr/>
        </p:nvSpPr>
        <p:spPr>
          <a:xfrm>
            <a:off x="251600" y="259275"/>
            <a:ext cx="43203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History specific </a:t>
            </a:r>
            <a:endParaRPr sz="3600">
              <a:latin typeface="Calibri"/>
              <a:ea typeface="Calibri"/>
              <a:cs typeface="Calibri"/>
              <a:sym typeface="Calibri"/>
            </a:endParaRPr>
          </a:p>
        </p:txBody>
      </p:sp>
      <p:sp>
        <p:nvSpPr>
          <p:cNvPr id="175" name="Google Shape;175;p30"/>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latin typeface="Calibri"/>
                <a:ea typeface="Calibri"/>
                <a:cs typeface="Calibri"/>
                <a:sym typeface="Calibri"/>
              </a:rPr>
              <a:t>The GRT communities have a rich history of oral history </a:t>
            </a:r>
            <a:endParaRPr sz="2400">
              <a:latin typeface="Calibri"/>
              <a:ea typeface="Calibri"/>
              <a:cs typeface="Calibri"/>
              <a:sym typeface="Calibri"/>
            </a:endParaRPr>
          </a:p>
          <a:p>
            <a:pPr indent="0" lvl="0" marL="0" rtl="0" algn="l">
              <a:spcBef>
                <a:spcPts val="0"/>
              </a:spcBef>
              <a:spcAft>
                <a:spcPts val="0"/>
              </a:spcAft>
              <a:buNone/>
            </a:pPr>
            <a:r>
              <a:t/>
            </a:r>
            <a:endParaRPr sz="2400">
              <a:latin typeface="Calibri"/>
              <a:ea typeface="Calibri"/>
              <a:cs typeface="Calibri"/>
              <a:sym typeface="Calibri"/>
            </a:endParaRPr>
          </a:p>
          <a:p>
            <a:pPr indent="0" lvl="0" marL="0" rtl="0" algn="l">
              <a:spcBef>
                <a:spcPts val="0"/>
              </a:spcBef>
              <a:spcAft>
                <a:spcPts val="0"/>
              </a:spcAft>
              <a:buNone/>
            </a:pPr>
            <a:r>
              <a:rPr lang="en-GB" sz="2400">
                <a:latin typeface="Calibri"/>
                <a:ea typeface="Calibri"/>
                <a:cs typeface="Calibri"/>
                <a:sym typeface="Calibri"/>
              </a:rPr>
              <a:t>The bottom line: encouraging creativity in all learners, regardless of their background</a:t>
            </a:r>
            <a:endParaRPr sz="2400">
              <a:latin typeface="Calibri"/>
              <a:ea typeface="Calibri"/>
              <a:cs typeface="Calibri"/>
              <a:sym typeface="Calibri"/>
            </a:endParaRPr>
          </a:p>
          <a:p>
            <a:pPr indent="0" lvl="0" marL="0" rtl="0" algn="l">
              <a:spcBef>
                <a:spcPts val="0"/>
              </a:spcBef>
              <a:spcAft>
                <a:spcPts val="0"/>
              </a:spcAft>
              <a:buNone/>
            </a:pPr>
            <a:r>
              <a:t/>
            </a:r>
            <a:endParaRPr sz="2400">
              <a:latin typeface="Calibri"/>
              <a:ea typeface="Calibri"/>
              <a:cs typeface="Calibri"/>
              <a:sym typeface="Calibri"/>
            </a:endParaRPr>
          </a:p>
          <a:p>
            <a:pPr indent="0" lvl="0" marL="0" rtl="0" algn="l">
              <a:spcBef>
                <a:spcPts val="0"/>
              </a:spcBef>
              <a:spcAft>
                <a:spcPts val="0"/>
              </a:spcAft>
              <a:buNone/>
            </a:pPr>
            <a:r>
              <a:rPr lang="en-GB" sz="2400">
                <a:latin typeface="Calibri"/>
                <a:ea typeface="Calibri"/>
                <a:cs typeface="Calibri"/>
                <a:sym typeface="Calibri"/>
              </a:rPr>
              <a:t>As historians we are all passionate for preserving, remembering and sharing the past. It is therefore integral we do the same for the Gypsy, Roma and Traveller people.  </a:t>
            </a:r>
            <a:endParaRPr sz="2400">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179" name="Shape 179"/>
        <p:cNvGrpSpPr/>
        <p:nvPr/>
      </p:nvGrpSpPr>
      <p:grpSpPr>
        <a:xfrm>
          <a:off x="0" y="0"/>
          <a:ext cx="0" cy="0"/>
          <a:chOff x="0" y="0"/>
          <a:chExt cx="0" cy="0"/>
        </a:xfrm>
      </p:grpSpPr>
      <p:sp>
        <p:nvSpPr>
          <p:cNvPr id="180" name="Google Shape;180;p31"/>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81" name="Google Shape;181;p31"/>
          <p:cNvSpPr txBox="1"/>
          <p:nvPr/>
        </p:nvSpPr>
        <p:spPr>
          <a:xfrm>
            <a:off x="251600" y="259275"/>
            <a:ext cx="43203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Oral history </a:t>
            </a:r>
            <a:endParaRPr sz="3600">
              <a:latin typeface="Calibri"/>
              <a:ea typeface="Calibri"/>
              <a:cs typeface="Calibri"/>
              <a:sym typeface="Calibri"/>
            </a:endParaRPr>
          </a:p>
        </p:txBody>
      </p:sp>
      <p:sp>
        <p:nvSpPr>
          <p:cNvPr id="182" name="Google Shape;182;p31"/>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latin typeface="Calibri"/>
                <a:ea typeface="Calibri"/>
                <a:cs typeface="Calibri"/>
                <a:sym typeface="Calibri"/>
              </a:rPr>
              <a:t>The GRT communities have a rich tradition of oral history </a:t>
            </a:r>
            <a:endParaRPr sz="2400">
              <a:latin typeface="Calibri"/>
              <a:ea typeface="Calibri"/>
              <a:cs typeface="Calibri"/>
              <a:sym typeface="Calibri"/>
            </a:endParaRPr>
          </a:p>
          <a:p>
            <a:pPr indent="0" lvl="0" marL="0" rtl="0" algn="l">
              <a:spcBef>
                <a:spcPts val="0"/>
              </a:spcBef>
              <a:spcAft>
                <a:spcPts val="0"/>
              </a:spcAft>
              <a:buNone/>
            </a:pPr>
            <a:r>
              <a:t/>
            </a:r>
            <a:endParaRPr sz="2400">
              <a:latin typeface="Calibri"/>
              <a:ea typeface="Calibri"/>
              <a:cs typeface="Calibri"/>
              <a:sym typeface="Calibri"/>
            </a:endParaRPr>
          </a:p>
          <a:p>
            <a:pPr indent="0" lvl="0" marL="0" rtl="0" algn="l">
              <a:spcBef>
                <a:spcPts val="0"/>
              </a:spcBef>
              <a:spcAft>
                <a:spcPts val="0"/>
              </a:spcAft>
              <a:buNone/>
            </a:pPr>
            <a:r>
              <a:rPr lang="en-GB" sz="1100" u="sng">
                <a:solidFill>
                  <a:schemeClr val="hlink"/>
                </a:solidFill>
                <a:hlinkClick r:id="rId3"/>
              </a:rPr>
              <a:t>https://www.travellerstimes.org.uk/sites/default/files/inline-files/How%20to%20.....gather%20some%20Oral%20History.pdf</a:t>
            </a:r>
            <a:endParaRPr sz="240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186" name="Shape 186"/>
        <p:cNvGrpSpPr/>
        <p:nvPr/>
      </p:nvGrpSpPr>
      <p:grpSpPr>
        <a:xfrm>
          <a:off x="0" y="0"/>
          <a:ext cx="0" cy="0"/>
          <a:chOff x="0" y="0"/>
          <a:chExt cx="0" cy="0"/>
        </a:xfrm>
      </p:grpSpPr>
      <p:sp>
        <p:nvSpPr>
          <p:cNvPr id="187" name="Google Shape;187;p32"/>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88" name="Google Shape;188;p32"/>
          <p:cNvSpPr txBox="1"/>
          <p:nvPr/>
        </p:nvSpPr>
        <p:spPr>
          <a:xfrm>
            <a:off x="251600" y="259275"/>
            <a:ext cx="43203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Research</a:t>
            </a:r>
            <a:endParaRPr sz="3600">
              <a:latin typeface="Calibri"/>
              <a:ea typeface="Calibri"/>
              <a:cs typeface="Calibri"/>
              <a:sym typeface="Calibri"/>
            </a:endParaRPr>
          </a:p>
        </p:txBody>
      </p:sp>
      <p:sp>
        <p:nvSpPr>
          <p:cNvPr id="189" name="Google Shape;189;p32"/>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latin typeface="Calibri"/>
                <a:ea typeface="Calibri"/>
                <a:cs typeface="Calibri"/>
                <a:sym typeface="Calibri"/>
              </a:rPr>
              <a:t>Encourage learners to research their own history and use it within lessons</a:t>
            </a:r>
            <a:endParaRPr sz="2400">
              <a:latin typeface="Calibri"/>
              <a:ea typeface="Calibri"/>
              <a:cs typeface="Calibri"/>
              <a:sym typeface="Calibri"/>
            </a:endParaRPr>
          </a:p>
          <a:p>
            <a:pPr indent="0" lvl="0" marL="0" rtl="0" algn="l">
              <a:spcBef>
                <a:spcPts val="0"/>
              </a:spcBef>
              <a:spcAft>
                <a:spcPts val="0"/>
              </a:spcAft>
              <a:buNone/>
            </a:pPr>
            <a:r>
              <a:t/>
            </a:r>
            <a:endParaRPr sz="2400">
              <a:latin typeface="Calibri"/>
              <a:ea typeface="Calibri"/>
              <a:cs typeface="Calibri"/>
              <a:sym typeface="Calibri"/>
            </a:endParaRPr>
          </a:p>
          <a:p>
            <a:pPr indent="0" lvl="0" marL="0" rtl="0" algn="l">
              <a:spcBef>
                <a:spcPts val="0"/>
              </a:spcBef>
              <a:spcAft>
                <a:spcPts val="0"/>
              </a:spcAft>
              <a:buNone/>
            </a:pPr>
            <a:r>
              <a:t/>
            </a:r>
            <a:endParaRPr sz="2400">
              <a:latin typeface="Calibri"/>
              <a:ea typeface="Calibri"/>
              <a:cs typeface="Calibri"/>
              <a:sym typeface="Calibri"/>
            </a:endParaRPr>
          </a:p>
          <a:p>
            <a:pPr indent="0" lvl="0" marL="0" rtl="0" algn="l">
              <a:spcBef>
                <a:spcPts val="0"/>
              </a:spcBef>
              <a:spcAft>
                <a:spcPts val="0"/>
              </a:spcAft>
              <a:buNone/>
            </a:pPr>
            <a:r>
              <a:rPr lang="en-GB" sz="1100" u="sng">
                <a:solidFill>
                  <a:schemeClr val="hlink"/>
                </a:solidFill>
                <a:hlinkClick r:id="rId3"/>
              </a:rPr>
              <a:t>https://www.travellerstimes.org.uk/sites/default/files/inline-files/Heriatge%20research%20tool%20kit.pdf</a:t>
            </a:r>
            <a:endParaRPr sz="24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193" name="Shape 193"/>
        <p:cNvGrpSpPr/>
        <p:nvPr/>
      </p:nvGrpSpPr>
      <p:grpSpPr>
        <a:xfrm>
          <a:off x="0" y="0"/>
          <a:ext cx="0" cy="0"/>
          <a:chOff x="0" y="0"/>
          <a:chExt cx="0" cy="0"/>
        </a:xfrm>
      </p:grpSpPr>
      <p:sp>
        <p:nvSpPr>
          <p:cNvPr id="194" name="Google Shape;194;p33"/>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95" name="Google Shape;195;p33"/>
          <p:cNvSpPr txBox="1"/>
          <p:nvPr/>
        </p:nvSpPr>
        <p:spPr>
          <a:xfrm>
            <a:off x="251600" y="259275"/>
            <a:ext cx="43203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Resources</a:t>
            </a:r>
            <a:endParaRPr sz="3600">
              <a:latin typeface="Calibri"/>
              <a:ea typeface="Calibri"/>
              <a:cs typeface="Calibri"/>
              <a:sym typeface="Calibri"/>
            </a:endParaRPr>
          </a:p>
        </p:txBody>
      </p:sp>
      <p:sp>
        <p:nvSpPr>
          <p:cNvPr id="196" name="Google Shape;196;p33"/>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Calibri"/>
                <a:ea typeface="Calibri"/>
                <a:cs typeface="Calibri"/>
                <a:sym typeface="Calibri"/>
              </a:rPr>
              <a:t>Searching for the Travelling People</a:t>
            </a:r>
            <a:endParaRPr sz="1800">
              <a:latin typeface="Calibri"/>
              <a:ea typeface="Calibri"/>
              <a:cs typeface="Calibri"/>
              <a:sym typeface="Calibri"/>
            </a:endParaRPr>
          </a:p>
          <a:p>
            <a:pPr indent="0" lvl="0" marL="0" rtl="0" algn="l">
              <a:spcBef>
                <a:spcPts val="0"/>
              </a:spcBef>
              <a:spcAft>
                <a:spcPts val="0"/>
              </a:spcAft>
              <a:buNone/>
            </a:pPr>
            <a:r>
              <a:rPr i="1" lang="en-GB" sz="1800">
                <a:latin typeface="Calibri"/>
                <a:ea typeface="Calibri"/>
                <a:cs typeface="Calibri"/>
                <a:sym typeface="Calibri"/>
              </a:rPr>
              <a:t>A documentary…  </a:t>
            </a:r>
            <a:endParaRPr i="1" sz="1800">
              <a:latin typeface="Calibri"/>
              <a:ea typeface="Calibri"/>
              <a:cs typeface="Calibri"/>
              <a:sym typeface="Calibri"/>
            </a:endParaRPr>
          </a:p>
          <a:p>
            <a:pPr indent="0" lvl="0" marL="0" rtl="0" algn="l">
              <a:spcBef>
                <a:spcPts val="0"/>
              </a:spcBef>
              <a:spcAft>
                <a:spcPts val="0"/>
              </a:spcAft>
              <a:buNone/>
            </a:pPr>
            <a:r>
              <a:rPr i="1" lang="en-GB" sz="1800">
                <a:latin typeface="Calibri"/>
                <a:ea typeface="Calibri"/>
                <a:cs typeface="Calibri"/>
                <a:sym typeface="Calibri"/>
              </a:rPr>
              <a:t>“Society’s </a:t>
            </a:r>
            <a:r>
              <a:rPr i="1" lang="en-GB" sz="1800">
                <a:latin typeface="Calibri"/>
                <a:ea typeface="Calibri"/>
                <a:cs typeface="Calibri"/>
                <a:sym typeface="Calibri"/>
              </a:rPr>
              <a:t>dropouts</a:t>
            </a:r>
            <a:r>
              <a:rPr i="1" lang="en-GB" sz="1800">
                <a:latin typeface="Calibri"/>
                <a:ea typeface="Calibri"/>
                <a:cs typeface="Calibri"/>
                <a:sym typeface="Calibri"/>
              </a:rPr>
              <a:t>” ancient traditions, cultures and language. Gypsies have been in Darlington for 200 years, and Britain since 1450.</a:t>
            </a:r>
            <a:endParaRPr i="1" sz="1800">
              <a:latin typeface="Calibri"/>
              <a:ea typeface="Calibri"/>
              <a:cs typeface="Calibri"/>
              <a:sym typeface="Calibri"/>
            </a:endParaRPr>
          </a:p>
          <a:p>
            <a:pPr indent="0" lvl="0" marL="0" rtl="0" algn="l">
              <a:spcBef>
                <a:spcPts val="0"/>
              </a:spcBef>
              <a:spcAft>
                <a:spcPts val="0"/>
              </a:spcAft>
              <a:buNone/>
            </a:pPr>
            <a:r>
              <a:rPr lang="en-GB" sz="1800" u="sng">
                <a:solidFill>
                  <a:schemeClr val="hlink"/>
                </a:solidFill>
                <a:latin typeface="Calibri"/>
                <a:ea typeface="Calibri"/>
                <a:cs typeface="Calibri"/>
                <a:sym typeface="Calibri"/>
                <a:hlinkClick r:id="rId3"/>
              </a:rPr>
              <a:t>https://www.youtube.com/watch?v=3ID-3rjKD0c</a:t>
            </a:r>
            <a:r>
              <a:rPr lang="en-GB" sz="1800">
                <a:latin typeface="Calibri"/>
                <a:ea typeface="Calibri"/>
                <a:cs typeface="Calibri"/>
                <a:sym typeface="Calibri"/>
              </a:rPr>
              <a:t> </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rPr lang="en-GB" sz="1800">
                <a:latin typeface="Calibri"/>
                <a:ea typeface="Calibri"/>
                <a:cs typeface="Calibri"/>
                <a:sym typeface="Calibri"/>
              </a:rPr>
              <a:t>Roads from the Past, a short film</a:t>
            </a:r>
            <a:endParaRPr sz="1800">
              <a:latin typeface="Calibri"/>
              <a:ea typeface="Calibri"/>
              <a:cs typeface="Calibri"/>
              <a:sym typeface="Calibri"/>
            </a:endParaRPr>
          </a:p>
          <a:p>
            <a:pPr indent="0" lvl="0" marL="0" rtl="0" algn="l">
              <a:spcBef>
                <a:spcPts val="0"/>
              </a:spcBef>
              <a:spcAft>
                <a:spcPts val="0"/>
              </a:spcAft>
              <a:buNone/>
            </a:pPr>
            <a:r>
              <a:rPr lang="en-GB" sz="1100" u="sng">
                <a:solidFill>
                  <a:schemeClr val="hlink"/>
                </a:solidFill>
                <a:hlinkClick r:id="rId4"/>
              </a:rPr>
              <a:t>https://www.youtube.com/watch?v=1bhBbMrF8Z0</a:t>
            </a:r>
            <a:r>
              <a:rPr lang="en-GB" sz="1800">
                <a:latin typeface="Calibri"/>
                <a:ea typeface="Calibri"/>
                <a:cs typeface="Calibri"/>
                <a:sym typeface="Calibri"/>
              </a:rPr>
              <a:t> </a:t>
            </a:r>
            <a:endParaRPr sz="18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200" name="Shape 200"/>
        <p:cNvGrpSpPr/>
        <p:nvPr/>
      </p:nvGrpSpPr>
      <p:grpSpPr>
        <a:xfrm>
          <a:off x="0" y="0"/>
          <a:ext cx="0" cy="0"/>
          <a:chOff x="0" y="0"/>
          <a:chExt cx="0" cy="0"/>
        </a:xfrm>
      </p:grpSpPr>
      <p:sp>
        <p:nvSpPr>
          <p:cNvPr id="201" name="Google Shape;201;p34"/>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02" name="Google Shape;202;p34"/>
          <p:cNvSpPr txBox="1"/>
          <p:nvPr/>
        </p:nvSpPr>
        <p:spPr>
          <a:xfrm>
            <a:off x="251600" y="259275"/>
            <a:ext cx="68946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Local organisation websites </a:t>
            </a:r>
            <a:endParaRPr sz="3600">
              <a:latin typeface="Calibri"/>
              <a:ea typeface="Calibri"/>
              <a:cs typeface="Calibri"/>
              <a:sym typeface="Calibri"/>
            </a:endParaRPr>
          </a:p>
        </p:txBody>
      </p:sp>
      <p:sp>
        <p:nvSpPr>
          <p:cNvPr id="203" name="Google Shape;203;p34"/>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600" u="sng">
                <a:solidFill>
                  <a:srgbClr val="1155CC"/>
                </a:solidFill>
                <a:latin typeface="Calibri"/>
                <a:ea typeface="Calibri"/>
                <a:cs typeface="Calibri"/>
                <a:sym typeface="Calibri"/>
                <a:hlinkClick r:id="rId3"/>
              </a:rPr>
              <a:t>https://www.leedsgate.co.uk/about-us</a:t>
            </a:r>
            <a:endParaRPr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Font typeface="Calibri"/>
              <a:buChar char="-"/>
            </a:pPr>
            <a:r>
              <a:rPr lang="en-GB" sz="1600">
                <a:solidFill>
                  <a:schemeClr val="dk1"/>
                </a:solidFill>
                <a:latin typeface="Calibri"/>
                <a:ea typeface="Calibri"/>
                <a:cs typeface="Calibri"/>
                <a:sym typeface="Calibri"/>
              </a:rPr>
              <a:t>Leeds Gypsy and Traveller Exchange - a community organisation set up to improve the lives of and support GRT people living in Leeds. This includes supporting literacy and numeracy skills amongst adults and young people</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600" u="sng">
                <a:solidFill>
                  <a:srgbClr val="1155CC"/>
                </a:solidFill>
                <a:latin typeface="Calibri"/>
                <a:ea typeface="Calibri"/>
                <a:cs typeface="Calibri"/>
                <a:sym typeface="Calibri"/>
                <a:hlinkClick r:id="rId4"/>
              </a:rPr>
              <a:t>https://yorktravellerstrust.wordpress.com/</a:t>
            </a:r>
            <a:endParaRPr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Font typeface="Calibri"/>
              <a:buChar char="-"/>
            </a:pPr>
            <a:r>
              <a:rPr lang="en-GB" sz="1600">
                <a:solidFill>
                  <a:schemeClr val="dk1"/>
                </a:solidFill>
                <a:latin typeface="Calibri"/>
                <a:ea typeface="Calibri"/>
                <a:cs typeface="Calibri"/>
                <a:sym typeface="Calibri"/>
              </a:rPr>
              <a:t>York Travellers Trust - charity set up to provide support and advice for the GRT community in York. The Trust also runs “Cultural Competency Training” to help improve understanding of the community and form relationships with the community.</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600" u="sng">
                <a:solidFill>
                  <a:srgbClr val="1155CC"/>
                </a:solidFill>
                <a:latin typeface="Calibri"/>
                <a:ea typeface="Calibri"/>
                <a:cs typeface="Calibri"/>
                <a:sym typeface="Calibri"/>
                <a:hlinkClick r:id="rId5"/>
              </a:rPr>
              <a:t>http://www.nationalgypsytravellerfederation.org/</a:t>
            </a:r>
            <a:endParaRPr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Font typeface="Calibri"/>
              <a:buChar char="-"/>
            </a:pPr>
            <a:r>
              <a:rPr lang="en-GB" sz="1600">
                <a:solidFill>
                  <a:schemeClr val="dk1"/>
                </a:solidFill>
                <a:latin typeface="Calibri"/>
                <a:ea typeface="Calibri"/>
                <a:cs typeface="Calibri"/>
                <a:sym typeface="Calibri"/>
              </a:rPr>
              <a:t>The National Federation of Gypsy Liaison Groups - charity set up to promote inclusion of GRT people. The charity works to do this through educating the public, providing details of network groups and coordinating opportunities for GRT people to engage with service providers in the UK.</a:t>
            </a:r>
            <a:endParaRPr sz="1600">
              <a:solidFill>
                <a:schemeClr val="dk1"/>
              </a:solidFill>
              <a:latin typeface="Calibri"/>
              <a:ea typeface="Calibri"/>
              <a:cs typeface="Calibri"/>
              <a:sym typeface="Calibri"/>
            </a:endParaRPr>
          </a:p>
          <a:p>
            <a:pPr indent="0" lvl="0" marL="0" rtl="0" algn="l">
              <a:spcBef>
                <a:spcPts val="0"/>
              </a:spcBef>
              <a:spcAft>
                <a:spcPts val="0"/>
              </a:spcAft>
              <a:buNone/>
            </a:pPr>
            <a:r>
              <a:t/>
            </a:r>
            <a:endParaRPr sz="2300">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207" name="Shape 207"/>
        <p:cNvGrpSpPr/>
        <p:nvPr/>
      </p:nvGrpSpPr>
      <p:grpSpPr>
        <a:xfrm>
          <a:off x="0" y="0"/>
          <a:ext cx="0" cy="0"/>
          <a:chOff x="0" y="0"/>
          <a:chExt cx="0" cy="0"/>
        </a:xfrm>
      </p:grpSpPr>
      <p:sp>
        <p:nvSpPr>
          <p:cNvPr id="208" name="Google Shape;208;p35"/>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09" name="Google Shape;209;p35"/>
          <p:cNvSpPr txBox="1"/>
          <p:nvPr/>
        </p:nvSpPr>
        <p:spPr>
          <a:xfrm>
            <a:off x="251600" y="259275"/>
            <a:ext cx="68946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History specific websites and resources</a:t>
            </a:r>
            <a:endParaRPr sz="3600">
              <a:latin typeface="Calibri"/>
              <a:ea typeface="Calibri"/>
              <a:cs typeface="Calibri"/>
              <a:sym typeface="Calibri"/>
            </a:endParaRPr>
          </a:p>
        </p:txBody>
      </p:sp>
      <p:sp>
        <p:nvSpPr>
          <p:cNvPr id="210" name="Google Shape;210;p35"/>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100" u="sng">
                <a:solidFill>
                  <a:srgbClr val="1155CC"/>
                </a:solidFill>
                <a:latin typeface="Calibri"/>
                <a:ea typeface="Calibri"/>
                <a:cs typeface="Calibri"/>
                <a:sym typeface="Calibri"/>
                <a:hlinkClick r:id="rId3"/>
              </a:rPr>
              <a:t>https://www.gypsy-traveller.org/heritage/celebrating-gypsy-roma-and-traveller-history-month/</a:t>
            </a:r>
            <a:r>
              <a:rPr lang="en-GB" sz="11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GB" sz="1100">
                <a:solidFill>
                  <a:schemeClr val="dk1"/>
                </a:solidFill>
                <a:latin typeface="Calibri"/>
                <a:ea typeface="Calibri"/>
                <a:cs typeface="Calibri"/>
                <a:sym typeface="Calibri"/>
              </a:rPr>
              <a:t>Information about GRT History Month (June)</a:t>
            </a:r>
            <a:endParaRPr sz="11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100" u="sng">
                <a:solidFill>
                  <a:srgbClr val="1155CC"/>
                </a:solidFill>
                <a:latin typeface="Calibri"/>
                <a:ea typeface="Calibri"/>
                <a:cs typeface="Calibri"/>
                <a:sym typeface="Calibri"/>
                <a:hlinkClick r:id="rId4"/>
              </a:rPr>
              <a:t>https://travellermovement.org.uk/campaigns/gypsy-roma-and-traveller-history-month</a:t>
            </a:r>
            <a:endParaRPr sz="1100">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GB" sz="1100">
                <a:solidFill>
                  <a:schemeClr val="dk1"/>
                </a:solidFill>
                <a:latin typeface="Calibri"/>
                <a:ea typeface="Calibri"/>
                <a:cs typeface="Calibri"/>
                <a:sym typeface="Calibri"/>
              </a:rPr>
              <a:t>Further information about GRT History Month</a:t>
            </a:r>
            <a:endParaRPr sz="11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100" u="sng">
                <a:solidFill>
                  <a:srgbClr val="1155CC"/>
                </a:solidFill>
                <a:latin typeface="Calibri"/>
                <a:ea typeface="Calibri"/>
                <a:cs typeface="Calibri"/>
                <a:sym typeface="Calibri"/>
                <a:hlinkClick r:id="rId5"/>
              </a:rPr>
              <a:t>https://rtfhs.org.uk/</a:t>
            </a:r>
            <a:endParaRPr sz="1100">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GB" sz="1100">
                <a:solidFill>
                  <a:schemeClr val="dk1"/>
                </a:solidFill>
                <a:latin typeface="Calibri"/>
                <a:ea typeface="Calibri"/>
                <a:cs typeface="Calibri"/>
                <a:sym typeface="Calibri"/>
              </a:rPr>
              <a:t>Archival website collated by GRT people for families to research their roots. Led by Janet Keet-Black, who has collaborated with the BBC.</a:t>
            </a:r>
            <a:endParaRPr sz="11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100" u="sng">
                <a:solidFill>
                  <a:srgbClr val="1155CC"/>
                </a:solidFill>
                <a:latin typeface="Calibri"/>
                <a:ea typeface="Calibri"/>
                <a:cs typeface="Calibri"/>
                <a:sym typeface="Calibri"/>
                <a:hlinkClick r:id="rId6"/>
              </a:rPr>
              <a:t>https://www.proudgypsytraveller.co.uk/violet-cannon/</a:t>
            </a:r>
            <a:endParaRPr sz="1100">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GB" sz="1100">
                <a:solidFill>
                  <a:schemeClr val="dk1"/>
                </a:solidFill>
                <a:latin typeface="Calibri"/>
                <a:ea typeface="Calibri"/>
                <a:cs typeface="Calibri"/>
                <a:sym typeface="Calibri"/>
              </a:rPr>
              <a:t>Blog run by Violet Cannon, an English Gypsy, who has set up many initiatives to encourage understanding of the GRT community.</a:t>
            </a:r>
            <a:endParaRPr sz="11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100" u="sng">
                <a:solidFill>
                  <a:srgbClr val="1155CC"/>
                </a:solidFill>
                <a:latin typeface="Calibri"/>
                <a:ea typeface="Calibri"/>
                <a:cs typeface="Calibri"/>
                <a:sym typeface="Calibri"/>
                <a:hlinkClick r:id="rId7"/>
              </a:rPr>
              <a:t>https://www.travellerstimes.org.uk/heritage</a:t>
            </a:r>
            <a:endParaRPr sz="1100">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GB" sz="1100">
                <a:solidFill>
                  <a:schemeClr val="dk1"/>
                </a:solidFill>
                <a:latin typeface="Calibri"/>
                <a:ea typeface="Calibri"/>
                <a:cs typeface="Calibri"/>
                <a:sym typeface="Calibri"/>
              </a:rPr>
              <a:t>Individual stories and photographs about GRT families</a:t>
            </a:r>
            <a:endParaRPr sz="11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100" u="sng">
                <a:solidFill>
                  <a:srgbClr val="1155CC"/>
                </a:solidFill>
                <a:latin typeface="Calibri"/>
                <a:ea typeface="Calibri"/>
                <a:cs typeface="Calibri"/>
                <a:sym typeface="Calibri"/>
                <a:hlinkClick r:id="rId8"/>
              </a:rPr>
              <a:t>http://c9444149.myzen.co.uk/?page_id=10</a:t>
            </a:r>
            <a:endParaRPr sz="1100">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GB" sz="1100">
                <a:solidFill>
                  <a:schemeClr val="dk1"/>
                </a:solidFill>
                <a:latin typeface="Calibri"/>
                <a:ea typeface="Calibri"/>
                <a:cs typeface="Calibri"/>
                <a:sym typeface="Calibri"/>
              </a:rPr>
              <a:t>Resources for tracing family roots, including censuses, birth/marriage/death databases, biographies of notable GRT families and research guides.</a:t>
            </a:r>
            <a:endParaRPr sz="11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100" u="sng">
                <a:solidFill>
                  <a:srgbClr val="1155CC"/>
                </a:solidFill>
                <a:latin typeface="Calibri"/>
                <a:ea typeface="Calibri"/>
                <a:cs typeface="Calibri"/>
                <a:sym typeface="Calibri"/>
                <a:hlinkClick r:id="rId9"/>
              </a:rPr>
              <a:t>https://www.bbc.co.uk/programmes/b0bty2w8</a:t>
            </a:r>
            <a:endParaRPr sz="1100">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GB" sz="1100">
                <a:solidFill>
                  <a:schemeClr val="dk1"/>
                </a:solidFill>
                <a:latin typeface="Calibri"/>
                <a:ea typeface="Calibri"/>
                <a:cs typeface="Calibri"/>
                <a:sym typeface="Calibri"/>
              </a:rPr>
              <a:t>“A Very British History: Romany Gyspies” on BBC iPlayer (accessible through Box of Broadcasts with uni account) presented by Damian Le Bas, a writer of Romani descent who went to Oxford University. The documentary focuses on the GRT community in the 1960s, a pivotal period for the community due to the 1968 legislation compelling local councils to provide permanent traveller sites. It also explores GRT culture.</a:t>
            </a:r>
            <a:endParaRPr sz="11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100" u="sng">
                <a:solidFill>
                  <a:srgbClr val="1155CC"/>
                </a:solidFill>
                <a:latin typeface="Calibri"/>
                <a:ea typeface="Calibri"/>
                <a:cs typeface="Calibri"/>
                <a:sym typeface="Calibri"/>
                <a:hlinkClick r:id="rId10"/>
              </a:rPr>
              <a:t>http://romanygenes.com/gypsies-romany/4522151027</a:t>
            </a:r>
            <a:endParaRPr sz="1100">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GB" sz="1100">
                <a:solidFill>
                  <a:schemeClr val="dk1"/>
                </a:solidFill>
                <a:latin typeface="Calibri"/>
                <a:ea typeface="Calibri"/>
                <a:cs typeface="Calibri"/>
                <a:sym typeface="Calibri"/>
              </a:rPr>
              <a:t>Archival website with lots of images, information on renowned families, and other records (e.g. marriage, birth, death, crime and punishment).</a:t>
            </a:r>
            <a:endParaRPr sz="1100">
              <a:solidFill>
                <a:schemeClr val="dk1"/>
              </a:solidFill>
              <a:latin typeface="Calibri"/>
              <a:ea typeface="Calibri"/>
              <a:cs typeface="Calibri"/>
              <a:sym typeface="Calibri"/>
            </a:endParaRPr>
          </a:p>
          <a:p>
            <a:pPr indent="0" lvl="0" marL="0" rtl="0" algn="l">
              <a:spcBef>
                <a:spcPts val="0"/>
              </a:spcBef>
              <a:spcAft>
                <a:spcPts val="0"/>
              </a:spcAft>
              <a:buNone/>
            </a:pPr>
            <a:r>
              <a:t/>
            </a:r>
            <a:endParaRPr sz="1600">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214" name="Shape 214"/>
        <p:cNvGrpSpPr/>
        <p:nvPr/>
      </p:nvGrpSpPr>
      <p:grpSpPr>
        <a:xfrm>
          <a:off x="0" y="0"/>
          <a:ext cx="0" cy="0"/>
          <a:chOff x="0" y="0"/>
          <a:chExt cx="0" cy="0"/>
        </a:xfrm>
      </p:grpSpPr>
      <p:sp>
        <p:nvSpPr>
          <p:cNvPr id="215" name="Google Shape;215;p36"/>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16" name="Google Shape;216;p36"/>
          <p:cNvSpPr txBox="1"/>
          <p:nvPr/>
        </p:nvSpPr>
        <p:spPr>
          <a:xfrm>
            <a:off x="251600" y="259275"/>
            <a:ext cx="68946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Select bibliography </a:t>
            </a:r>
            <a:endParaRPr sz="3600">
              <a:latin typeface="Calibri"/>
              <a:ea typeface="Calibri"/>
              <a:cs typeface="Calibri"/>
              <a:sym typeface="Calibri"/>
            </a:endParaRPr>
          </a:p>
        </p:txBody>
      </p:sp>
      <p:sp>
        <p:nvSpPr>
          <p:cNvPr id="217" name="Google Shape;217;p36"/>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“The Stopping Places: A Journey Through Gypsy Britain” by Damian Le Bas (2018).</a:t>
            </a:r>
            <a:endParaRPr sz="1100">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GB" sz="1100">
                <a:solidFill>
                  <a:schemeClr val="dk1"/>
                </a:solidFill>
                <a:latin typeface="Calibri"/>
                <a:ea typeface="Calibri"/>
                <a:cs typeface="Calibri"/>
                <a:sym typeface="Calibri"/>
              </a:rPr>
              <a:t>Critically acclaimed text about the stopping places used by the GRT community in Britain for centuries. It provides insights into the GRT community and their history, and it is semi-autobiographical. Le Bas is one of a few GRT people who have attended university, and he was also the editor of the first GRT newspaper, the Travellers’ Times.</a:t>
            </a:r>
            <a:endParaRPr sz="11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“The Gypsy Countess” by Anne-Marie Ford (2018)</a:t>
            </a:r>
            <a:endParaRPr sz="1100">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GB" sz="1100">
                <a:solidFill>
                  <a:schemeClr val="dk1"/>
                </a:solidFill>
                <a:latin typeface="Calibri"/>
                <a:ea typeface="Calibri"/>
                <a:cs typeface="Calibri"/>
                <a:sym typeface="Calibri"/>
              </a:rPr>
              <a:t>Biography of Catherine Cox, a 19th C. Romany Gypsy who married the Earl of Stamford and Warrington. A more well-rounded account of her life and her family.</a:t>
            </a:r>
            <a:endParaRPr sz="11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“Gypsies of Britain” by Janet Keet-Black (2013)</a:t>
            </a:r>
            <a:endParaRPr sz="1100">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GB" sz="1100">
                <a:solidFill>
                  <a:schemeClr val="dk1"/>
                </a:solidFill>
                <a:latin typeface="Calibri"/>
                <a:ea typeface="Calibri"/>
                <a:cs typeface="Calibri"/>
                <a:sym typeface="Calibri"/>
              </a:rPr>
              <a:t>Introduction to the history of GRT English, Scottish and Welsh people by the Honorary VP of Romany and Traveller Family History Society (RTFHS), from 1500 to present day. Specific focus of GRT involvement in serving the country.</a:t>
            </a:r>
            <a:endParaRPr sz="11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“The Winchester Confessions, 1615-1616: Depositions of travellers, Gypsies, fraudsters, and makers of counterfeit documents, including a vocabulary of the Romany language” ed. Alan McGowan (1996).</a:t>
            </a:r>
            <a:endParaRPr sz="1100">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GB" sz="1100">
                <a:solidFill>
                  <a:schemeClr val="dk1"/>
                </a:solidFill>
                <a:latin typeface="Calibri"/>
                <a:ea typeface="Calibri"/>
                <a:cs typeface="Calibri"/>
                <a:sym typeface="Calibri"/>
              </a:rPr>
              <a:t>This short pamphlet provides an insight into the GRT community during the Jacobean period. It also contains the earliest known record of the Romany language in Britain, bar small snippets from c. 1547.</a:t>
            </a:r>
            <a:endParaRPr sz="11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100">
                <a:solidFill>
                  <a:schemeClr val="dk1"/>
                </a:solidFill>
                <a:latin typeface="Calibri"/>
                <a:ea typeface="Calibri"/>
                <a:cs typeface="Calibri"/>
                <a:sym typeface="Calibri"/>
              </a:rPr>
              <a:t>“Romany Routes” - quarterly journal published by the RTFHS.</a:t>
            </a:r>
            <a:endParaRPr sz="1100">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GB" sz="1100">
                <a:solidFill>
                  <a:schemeClr val="dk1"/>
                </a:solidFill>
                <a:latin typeface="Calibri"/>
                <a:ea typeface="Calibri"/>
                <a:cs typeface="Calibri"/>
                <a:sym typeface="Calibri"/>
              </a:rPr>
              <a:t>Contains information to help with researching ancestors, social history snippets and photographs. All written by members of the GRT community.</a:t>
            </a:r>
            <a:endParaRPr sz="1100">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CE5CD"/>
        </a:solidFill>
      </p:bgPr>
    </p:bg>
    <p:spTree>
      <p:nvGrpSpPr>
        <p:cNvPr id="221" name="Shape 221"/>
        <p:cNvGrpSpPr/>
        <p:nvPr/>
      </p:nvGrpSpPr>
      <p:grpSpPr>
        <a:xfrm>
          <a:off x="0" y="0"/>
          <a:ext cx="0" cy="0"/>
          <a:chOff x="0" y="0"/>
          <a:chExt cx="0" cy="0"/>
        </a:xfrm>
      </p:grpSpPr>
      <p:sp>
        <p:nvSpPr>
          <p:cNvPr id="222" name="Google Shape;222;p37"/>
          <p:cNvSpPr txBox="1"/>
          <p:nvPr/>
        </p:nvSpPr>
        <p:spPr>
          <a:xfrm>
            <a:off x="424450" y="380275"/>
            <a:ext cx="8383500" cy="43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23" name="Google Shape;223;p37"/>
          <p:cNvSpPr txBox="1"/>
          <p:nvPr/>
        </p:nvSpPr>
        <p:spPr>
          <a:xfrm>
            <a:off x="251600" y="259275"/>
            <a:ext cx="68946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Calibri"/>
                <a:ea typeface="Calibri"/>
                <a:cs typeface="Calibri"/>
                <a:sym typeface="Calibri"/>
              </a:rPr>
              <a:t>WWI specific resources</a:t>
            </a:r>
            <a:endParaRPr sz="3600">
              <a:latin typeface="Calibri"/>
              <a:ea typeface="Calibri"/>
              <a:cs typeface="Calibri"/>
              <a:sym typeface="Calibri"/>
            </a:endParaRPr>
          </a:p>
        </p:txBody>
      </p:sp>
      <p:sp>
        <p:nvSpPr>
          <p:cNvPr id="224" name="Google Shape;224;p37"/>
          <p:cNvSpPr txBox="1"/>
          <p:nvPr/>
        </p:nvSpPr>
        <p:spPr>
          <a:xfrm>
            <a:off x="320750" y="1451975"/>
            <a:ext cx="8660100" cy="347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100" u="sng">
                <a:solidFill>
                  <a:srgbClr val="1155CC"/>
                </a:solidFill>
                <a:latin typeface="Calibri"/>
                <a:ea typeface="Calibri"/>
                <a:cs typeface="Calibri"/>
                <a:sym typeface="Calibri"/>
                <a:hlinkClick r:id="rId3"/>
              </a:rPr>
              <a:t>https://www.britishpathe.com/video/hulls-vc-private-cunningham-enjoys-well-earned</a:t>
            </a:r>
            <a:endParaRPr sz="1100">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GB" sz="1100">
                <a:solidFill>
                  <a:schemeClr val="dk1"/>
                </a:solidFill>
                <a:latin typeface="Calibri"/>
                <a:ea typeface="Calibri"/>
                <a:cs typeface="Calibri"/>
                <a:sym typeface="Calibri"/>
              </a:rPr>
              <a:t>Video of John Cunningham, Roma gypsy from Scunthorpe, who received the VC.</a:t>
            </a:r>
            <a:endParaRPr sz="11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100" u="sng">
                <a:solidFill>
                  <a:srgbClr val="1155CC"/>
                </a:solidFill>
                <a:latin typeface="Calibri"/>
                <a:ea typeface="Calibri"/>
                <a:cs typeface="Calibri"/>
                <a:sym typeface="Calibri"/>
                <a:hlinkClick r:id="rId4"/>
              </a:rPr>
              <a:t>http://www.eastsussexww1.org.uk/gypsy-traveller-community-ww1/index.html</a:t>
            </a:r>
            <a:endParaRPr sz="1100">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GB" sz="1100">
                <a:solidFill>
                  <a:schemeClr val="dk1"/>
                </a:solidFill>
                <a:latin typeface="Calibri"/>
                <a:ea typeface="Calibri"/>
                <a:cs typeface="Calibri"/>
                <a:sym typeface="Calibri"/>
              </a:rPr>
              <a:t>GRT in Essex.</a:t>
            </a:r>
            <a:endParaRPr sz="11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100" u="sng">
                <a:solidFill>
                  <a:srgbClr val="1155CC"/>
                </a:solidFill>
                <a:latin typeface="Calibri"/>
                <a:ea typeface="Calibri"/>
                <a:cs typeface="Calibri"/>
                <a:sym typeface="Calibri"/>
                <a:hlinkClick r:id="rId5"/>
              </a:rPr>
              <a:t>https://rtfhs.org.uk/tracing-your-ww1-ancestors/</a:t>
            </a:r>
            <a:endParaRPr sz="1100">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GB" sz="1100">
                <a:solidFill>
                  <a:schemeClr val="dk1"/>
                </a:solidFill>
                <a:latin typeface="Calibri"/>
                <a:ea typeface="Calibri"/>
                <a:cs typeface="Calibri"/>
                <a:sym typeface="Calibri"/>
              </a:rPr>
              <a:t>Tools for researching GRT relatives who served in WW1.</a:t>
            </a:r>
            <a:endParaRPr sz="11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