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5.png"/><Relationship Id="rId5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ife In The Trenches - TRENCH WARFARE" id="84" name="Google Shape;84;p13"/>
          <p:cNvPicPr preferRelativeResize="0"/>
          <p:nvPr/>
        </p:nvPicPr>
        <p:blipFill rotWithShape="1">
          <a:blip r:embed="rId3">
            <a:alphaModFix/>
          </a:blip>
          <a:srcRect b="3707" l="1435" r="1079" t="967"/>
          <a:stretch/>
        </p:blipFill>
        <p:spPr>
          <a:xfrm>
            <a:off x="3634111" y="338554"/>
            <a:ext cx="3128782" cy="291639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 rot="-5400000">
            <a:off x="2273060" y="5192048"/>
            <a:ext cx="2993350" cy="338554"/>
          </a:xfrm>
          <a:prstGeom prst="rect">
            <a:avLst/>
          </a:prstGeom>
          <a:solidFill>
            <a:srgbClr val="FF99FF"/>
          </a:solidFill>
          <a:ln cap="flat" cmpd="sng" w="1905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Timeline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 rot="-5400000">
            <a:off x="7202573" y="477582"/>
            <a:ext cx="1725868" cy="8386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Assassination of Archduke Franz Ferdinand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German invasion stopped at the First Battle of the Marne – start of trench warfare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Ottoman Empire enters the war on Germany’s side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Poisonous gas first used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Allies land in Gallipoli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Lusitania passenger boat sunk by German U-boat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Conscription introduced in Britain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Battle of Jutland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Battle of the Somme starts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Tanks used for the first time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USA enters the war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Third Battle of Ypres (Passchendaele) starts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Russian officially leaves the war.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German Ludendorff Offensive begins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Allied Hundred Days Offensive begins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Armistice is signed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 rot="-5400000">
            <a:off x="7525638" y="1828655"/>
            <a:ext cx="1490660" cy="8663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28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June 1914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9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September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1914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29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October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1914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22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nd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April 1915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25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April 1915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April 1915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27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January 1916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31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May 1916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July 1916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15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September 1916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April 1917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31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July 1917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rd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March 1918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21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March 1918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August 1918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11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November 1918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3590011" y="3864650"/>
            <a:ext cx="8608513" cy="2993350"/>
          </a:xfrm>
          <a:prstGeom prst="rect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9" name="Google Shape;89;p13"/>
          <p:cNvCxnSpPr/>
          <p:nvPr/>
        </p:nvCxnSpPr>
        <p:spPr>
          <a:xfrm>
            <a:off x="3939013" y="5500920"/>
            <a:ext cx="8252986" cy="0"/>
          </a:xfrm>
          <a:prstGeom prst="straightConnector1">
            <a:avLst/>
          </a:prstGeom>
          <a:noFill/>
          <a:ln cap="flat" cmpd="sng" w="762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0" name="Google Shape;90;p13"/>
          <p:cNvSpPr txBox="1"/>
          <p:nvPr/>
        </p:nvSpPr>
        <p:spPr>
          <a:xfrm>
            <a:off x="-44172" y="346032"/>
            <a:ext cx="3644647" cy="6694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Armistice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agreement to stop fighting.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Artillery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heavy, wheeled guns that fire large explosive shells.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Assassination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the murder of a public figure.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Blockade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using warships to stop a nation from trading by sea.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Civilian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a person not involved in fighting.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Conscription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compulsory military service.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Enlist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join the armed forces (“</a:t>
            </a: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join up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”).</a:t>
            </a:r>
            <a:endParaRPr b="1"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No Man’s Land 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the area between the two opposing trenches which is unoccupied.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Neutral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not choosing a side.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Offensive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an attacking military campaign.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Shell shock 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a mental disorder caused by exposure to warfare.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Stalemate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neither side being able to move forward.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Trench warfare 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fighting based in trench systems, in which neither side can gain the advantage.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U-Boat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German term for a submarine.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War of attrition 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when both sides fight until one side has no more men or resources to give.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Western Front 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the area in France and Belgium where fighting took place.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1" y="7478"/>
            <a:ext cx="3545839" cy="338554"/>
          </a:xfrm>
          <a:prstGeom prst="rect">
            <a:avLst/>
          </a:prstGeom>
          <a:solidFill>
            <a:srgbClr val="A8D08C"/>
          </a:solidFill>
          <a:ln cap="flat" cmpd="sng" w="19050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Vocabulary</a:t>
            </a:r>
            <a:endParaRPr/>
          </a:p>
        </p:txBody>
      </p:sp>
      <p:sp>
        <p:nvSpPr>
          <p:cNvPr id="92" name="Google Shape;92;p13"/>
          <p:cNvSpPr/>
          <p:nvPr/>
        </p:nvSpPr>
        <p:spPr>
          <a:xfrm rot="5400000">
            <a:off x="-1648600" y="1656081"/>
            <a:ext cx="6843039" cy="3545838"/>
          </a:xfrm>
          <a:prstGeom prst="rect">
            <a:avLst/>
          </a:prstGeom>
          <a:noFill/>
          <a:ln cap="flat" cmpd="sng" w="19050">
            <a:solidFill>
              <a:srgbClr val="5481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644594" y="3344060"/>
            <a:ext cx="5212495" cy="400110"/>
          </a:xfrm>
          <a:prstGeom prst="rect">
            <a:avLst/>
          </a:prstGeom>
          <a:solidFill>
            <a:srgbClr val="FF5050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FIRST WORLD WAR (1914 –1918)</a:t>
            </a:r>
            <a:endParaRPr/>
          </a:p>
        </p:txBody>
      </p:sp>
      <p:pic>
        <p:nvPicPr>
          <p:cNvPr id="94" name="Google Shape;94;p13"/>
          <p:cNvPicPr preferRelativeResize="0"/>
          <p:nvPr/>
        </p:nvPicPr>
        <p:blipFill rotWithShape="1">
          <a:blip r:embed="rId4">
            <a:alphaModFix/>
          </a:blip>
          <a:srcRect b="24349" l="17821" r="18286" t="25351"/>
          <a:stretch/>
        </p:blipFill>
        <p:spPr>
          <a:xfrm>
            <a:off x="6896148" y="338554"/>
            <a:ext cx="2650866" cy="295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 rotWithShape="1">
          <a:blip r:embed="rId5">
            <a:alphaModFix/>
          </a:blip>
          <a:srcRect b="0" l="0" r="5555" t="0"/>
          <a:stretch/>
        </p:blipFill>
        <p:spPr>
          <a:xfrm>
            <a:off x="9621264" y="349790"/>
            <a:ext cx="2570735" cy="213996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3"/>
          <p:cNvSpPr txBox="1"/>
          <p:nvPr/>
        </p:nvSpPr>
        <p:spPr>
          <a:xfrm>
            <a:off x="9637315" y="2567625"/>
            <a:ext cx="612568" cy="261610"/>
          </a:xfrm>
          <a:prstGeom prst="rect">
            <a:avLst/>
          </a:prstGeom>
          <a:solidFill>
            <a:srgbClr val="A8D08C"/>
          </a:solidFill>
          <a:ln cap="flat" cmpd="sng" w="19050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Allies</a:t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>
            <a:off x="10292713" y="2551077"/>
            <a:ext cx="1159467" cy="261610"/>
          </a:xfrm>
          <a:prstGeom prst="rect">
            <a:avLst/>
          </a:prstGeom>
          <a:solidFill>
            <a:srgbClr val="F4B081"/>
          </a:solidFill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Central Powers</a:t>
            </a: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11495010" y="2551077"/>
            <a:ext cx="703514" cy="261610"/>
          </a:xfrm>
          <a:prstGeom prst="rect">
            <a:avLst/>
          </a:prstGeom>
          <a:solidFill>
            <a:srgbClr val="FEE599"/>
          </a:solidFill>
          <a:ln cap="flat" cmpd="sng" w="190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Neutral</a:t>
            </a:r>
            <a:endParaRPr/>
          </a:p>
        </p:txBody>
      </p:sp>
      <p:sp>
        <p:nvSpPr>
          <p:cNvPr id="99" name="Google Shape;99;p13"/>
          <p:cNvSpPr txBox="1"/>
          <p:nvPr/>
        </p:nvSpPr>
        <p:spPr>
          <a:xfrm>
            <a:off x="3643303" y="7478"/>
            <a:ext cx="3112733" cy="338554"/>
          </a:xfrm>
          <a:prstGeom prst="rect">
            <a:avLst/>
          </a:prstGeom>
          <a:solidFill>
            <a:srgbClr val="FF9966"/>
          </a:solidFill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Trench System</a:t>
            </a:r>
            <a:endParaRPr/>
          </a:p>
        </p:txBody>
      </p:sp>
      <p:sp>
        <p:nvSpPr>
          <p:cNvPr id="100" name="Google Shape;100;p13"/>
          <p:cNvSpPr txBox="1"/>
          <p:nvPr/>
        </p:nvSpPr>
        <p:spPr>
          <a:xfrm>
            <a:off x="9637315" y="2883925"/>
            <a:ext cx="868125" cy="430887"/>
          </a:xfrm>
          <a:prstGeom prst="rect">
            <a:avLst/>
          </a:prstGeom>
          <a:solidFill>
            <a:srgbClr val="A8D08C"/>
          </a:solidFill>
          <a:ln cap="flat" cmpd="sng" w="19050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USA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April 1917</a:t>
            </a: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10595741" y="2887106"/>
            <a:ext cx="1252376" cy="430887"/>
          </a:xfrm>
          <a:prstGeom prst="rect">
            <a:avLst/>
          </a:prstGeom>
          <a:solidFill>
            <a:srgbClr val="F4B081"/>
          </a:solidFill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Ottoman Empire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October 1914</a:t>
            </a:r>
            <a:endParaRPr/>
          </a:p>
        </p:txBody>
      </p:sp>
      <p:sp>
        <p:nvSpPr>
          <p:cNvPr id="102" name="Google Shape;102;p13"/>
          <p:cNvSpPr txBox="1"/>
          <p:nvPr/>
        </p:nvSpPr>
        <p:spPr>
          <a:xfrm>
            <a:off x="8917903" y="3457764"/>
            <a:ext cx="3280621" cy="276999"/>
          </a:xfrm>
          <a:prstGeom prst="rect">
            <a:avLst/>
          </a:prstGeom>
          <a:solidFill>
            <a:srgbClr val="FF5050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Or, World War One, WW1, The Great War</a:t>
            </a:r>
            <a:endParaRPr sz="1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6896148" y="7478"/>
            <a:ext cx="2650865" cy="338554"/>
          </a:xfrm>
          <a:prstGeom prst="rect">
            <a:avLst/>
          </a:prstGeom>
          <a:solidFill>
            <a:srgbClr val="BBD6EE"/>
          </a:solidFill>
          <a:ln cap="flat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British Equipment</a:t>
            </a:r>
            <a:endParaRPr/>
          </a:p>
        </p:txBody>
      </p:sp>
      <p:sp>
        <p:nvSpPr>
          <p:cNvPr id="104" name="Google Shape;104;p13"/>
          <p:cNvSpPr txBox="1"/>
          <p:nvPr/>
        </p:nvSpPr>
        <p:spPr>
          <a:xfrm>
            <a:off x="9621264" y="0"/>
            <a:ext cx="2577260" cy="338554"/>
          </a:xfrm>
          <a:prstGeom prst="rect">
            <a:avLst/>
          </a:prstGeom>
          <a:solidFill>
            <a:srgbClr val="FEE599"/>
          </a:solidFill>
          <a:ln cap="flat" cmpd="sng" w="1905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Key Countries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table&#10;&#10;Description automatically generated" id="109" name="Google Shape;109;p14"/>
          <p:cNvPicPr preferRelativeResize="0"/>
          <p:nvPr/>
        </p:nvPicPr>
        <p:blipFill rotWithShape="1">
          <a:blip r:embed="rId3">
            <a:alphaModFix/>
          </a:blip>
          <a:srcRect b="2311" l="2094" r="3220" t="1028"/>
          <a:stretch/>
        </p:blipFill>
        <p:spPr>
          <a:xfrm>
            <a:off x="3617351" y="331511"/>
            <a:ext cx="3154736" cy="2930726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 txBox="1"/>
          <p:nvPr/>
        </p:nvSpPr>
        <p:spPr>
          <a:xfrm rot="-5400000">
            <a:off x="2273060" y="5192048"/>
            <a:ext cx="2993350" cy="338554"/>
          </a:xfrm>
          <a:prstGeom prst="rect">
            <a:avLst/>
          </a:prstGeom>
          <a:solidFill>
            <a:srgbClr val="FF99FF"/>
          </a:solidFill>
          <a:ln cap="flat" cmpd="sng" w="1905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Timeline</a:t>
            </a:r>
            <a:endParaRPr/>
          </a:p>
        </p:txBody>
      </p:sp>
      <p:sp>
        <p:nvSpPr>
          <p:cNvPr id="111" name="Google Shape;111;p14"/>
          <p:cNvSpPr txBox="1"/>
          <p:nvPr/>
        </p:nvSpPr>
        <p:spPr>
          <a:xfrm rot="-5400000">
            <a:off x="7525638" y="1828655"/>
            <a:ext cx="1490660" cy="8663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28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June 1914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9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September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1914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29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October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1914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22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nd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April 1915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25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April 1915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April 1915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27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January 1916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31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May 1916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July 1916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15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September 1916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April 1917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31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July 1917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rd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March 1918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21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March 1918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August 1918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11</a:t>
            </a:r>
            <a:r>
              <a:rPr baseline="30000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November 1918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4"/>
          <p:cNvSpPr/>
          <p:nvPr/>
        </p:nvSpPr>
        <p:spPr>
          <a:xfrm>
            <a:off x="3590011" y="3864650"/>
            <a:ext cx="8608513" cy="2993350"/>
          </a:xfrm>
          <a:prstGeom prst="rect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3" name="Google Shape;113;p14"/>
          <p:cNvCxnSpPr/>
          <p:nvPr/>
        </p:nvCxnSpPr>
        <p:spPr>
          <a:xfrm>
            <a:off x="3939013" y="5500920"/>
            <a:ext cx="8252986" cy="0"/>
          </a:xfrm>
          <a:prstGeom prst="straightConnector1">
            <a:avLst/>
          </a:prstGeom>
          <a:noFill/>
          <a:ln cap="flat" cmpd="sng" w="762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4" name="Google Shape;114;p14"/>
          <p:cNvSpPr txBox="1"/>
          <p:nvPr/>
        </p:nvSpPr>
        <p:spPr>
          <a:xfrm>
            <a:off x="-44172" y="346032"/>
            <a:ext cx="3644647" cy="6186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Armistice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Artillery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Assassination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Blockade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Civilian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Conscription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Enlist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(“</a:t>
            </a: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join up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”)</a:t>
            </a:r>
            <a:endParaRPr b="1"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No Man’s Land 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Neutral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Offensive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Shell shock 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Stalemate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Trench warfare 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U-Boat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War of attrition 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Western Front 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First World War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Great War</a:t>
            </a: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- </a:t>
            </a:r>
            <a:endParaRPr b="1"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5" name="Google Shape;115;p14"/>
          <p:cNvSpPr txBox="1"/>
          <p:nvPr/>
        </p:nvSpPr>
        <p:spPr>
          <a:xfrm>
            <a:off x="1" y="7478"/>
            <a:ext cx="3545839" cy="338554"/>
          </a:xfrm>
          <a:prstGeom prst="rect">
            <a:avLst/>
          </a:prstGeom>
          <a:solidFill>
            <a:srgbClr val="A8D08C"/>
          </a:solidFill>
          <a:ln cap="flat" cmpd="sng" w="19050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Vocabulary</a:t>
            </a:r>
            <a:endParaRPr/>
          </a:p>
        </p:txBody>
      </p:sp>
      <p:sp>
        <p:nvSpPr>
          <p:cNvPr id="116" name="Google Shape;116;p14"/>
          <p:cNvSpPr/>
          <p:nvPr/>
        </p:nvSpPr>
        <p:spPr>
          <a:xfrm rot="5400000">
            <a:off x="-1648600" y="1656081"/>
            <a:ext cx="6843039" cy="3545838"/>
          </a:xfrm>
          <a:prstGeom prst="rect">
            <a:avLst/>
          </a:prstGeom>
          <a:noFill/>
          <a:ln cap="flat" cmpd="sng" w="19050">
            <a:solidFill>
              <a:srgbClr val="5481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4"/>
          <p:cNvSpPr txBox="1"/>
          <p:nvPr/>
        </p:nvSpPr>
        <p:spPr>
          <a:xfrm>
            <a:off x="3644594" y="3344060"/>
            <a:ext cx="5212495" cy="400110"/>
          </a:xfrm>
          <a:prstGeom prst="rect">
            <a:avLst/>
          </a:prstGeom>
          <a:solidFill>
            <a:srgbClr val="FF5050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FIRST WORLD WAR (1914 –1918)</a:t>
            </a:r>
            <a:endParaRPr/>
          </a:p>
        </p:txBody>
      </p:sp>
      <p:sp>
        <p:nvSpPr>
          <p:cNvPr id="118" name="Google Shape;118;p14"/>
          <p:cNvSpPr txBox="1"/>
          <p:nvPr/>
        </p:nvSpPr>
        <p:spPr>
          <a:xfrm>
            <a:off x="9621264" y="0"/>
            <a:ext cx="2577260" cy="338554"/>
          </a:xfrm>
          <a:prstGeom prst="rect">
            <a:avLst/>
          </a:prstGeom>
          <a:solidFill>
            <a:srgbClr val="FEE599"/>
          </a:solidFill>
          <a:ln cap="flat" cmpd="sng" w="19050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4">
            <a:alphaModFix/>
          </a:blip>
          <a:srcRect b="0" l="0" r="5555" t="0"/>
          <a:stretch/>
        </p:blipFill>
        <p:spPr>
          <a:xfrm>
            <a:off x="9621264" y="349790"/>
            <a:ext cx="2570735" cy="213996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 txBox="1"/>
          <p:nvPr/>
        </p:nvSpPr>
        <p:spPr>
          <a:xfrm>
            <a:off x="9637315" y="2567625"/>
            <a:ext cx="612568" cy="261610"/>
          </a:xfrm>
          <a:prstGeom prst="rect">
            <a:avLst/>
          </a:prstGeom>
          <a:solidFill>
            <a:srgbClr val="A8D08C"/>
          </a:solidFill>
          <a:ln cap="flat" cmpd="sng" w="19050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1" name="Google Shape;121;p14"/>
          <p:cNvSpPr txBox="1"/>
          <p:nvPr/>
        </p:nvSpPr>
        <p:spPr>
          <a:xfrm>
            <a:off x="10292713" y="2551077"/>
            <a:ext cx="1159467" cy="261610"/>
          </a:xfrm>
          <a:prstGeom prst="rect">
            <a:avLst/>
          </a:prstGeom>
          <a:solidFill>
            <a:srgbClr val="F4B081"/>
          </a:solidFill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2" name="Google Shape;122;p14"/>
          <p:cNvSpPr txBox="1"/>
          <p:nvPr/>
        </p:nvSpPr>
        <p:spPr>
          <a:xfrm>
            <a:off x="11495010" y="2551077"/>
            <a:ext cx="703514" cy="261610"/>
          </a:xfrm>
          <a:prstGeom prst="rect">
            <a:avLst/>
          </a:prstGeom>
          <a:solidFill>
            <a:srgbClr val="FEE599"/>
          </a:solidFill>
          <a:ln cap="flat" cmpd="sng" w="190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3" name="Google Shape;123;p14"/>
          <p:cNvSpPr txBox="1"/>
          <p:nvPr/>
        </p:nvSpPr>
        <p:spPr>
          <a:xfrm>
            <a:off x="3603272" y="0"/>
            <a:ext cx="3168815" cy="338554"/>
          </a:xfrm>
          <a:prstGeom prst="rect">
            <a:avLst/>
          </a:prstGeom>
          <a:solidFill>
            <a:srgbClr val="FF9966"/>
          </a:solidFill>
          <a:ln cap="flat" cmpd="sng" w="190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4" name="Google Shape;124;p14"/>
          <p:cNvSpPr txBox="1"/>
          <p:nvPr/>
        </p:nvSpPr>
        <p:spPr>
          <a:xfrm>
            <a:off x="6879272" y="7478"/>
            <a:ext cx="2650865" cy="338554"/>
          </a:xfrm>
          <a:prstGeom prst="rect">
            <a:avLst/>
          </a:prstGeom>
          <a:solidFill>
            <a:srgbClr val="BBD6EE"/>
          </a:solidFill>
          <a:ln cap="flat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5" name="Google Shape;125;p14"/>
          <p:cNvSpPr txBox="1"/>
          <p:nvPr/>
        </p:nvSpPr>
        <p:spPr>
          <a:xfrm>
            <a:off x="9637315" y="2883925"/>
            <a:ext cx="868125" cy="430887"/>
          </a:xfrm>
          <a:prstGeom prst="rect">
            <a:avLst/>
          </a:prstGeom>
          <a:solidFill>
            <a:srgbClr val="A8D08C"/>
          </a:solidFill>
          <a:ln cap="flat" cmpd="sng" w="19050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USA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April 1917</a:t>
            </a:r>
            <a:endParaRPr/>
          </a:p>
        </p:txBody>
      </p:sp>
      <p:sp>
        <p:nvSpPr>
          <p:cNvPr id="126" name="Google Shape;126;p14"/>
          <p:cNvSpPr txBox="1"/>
          <p:nvPr/>
        </p:nvSpPr>
        <p:spPr>
          <a:xfrm>
            <a:off x="10595741" y="2887106"/>
            <a:ext cx="1252376" cy="430887"/>
          </a:xfrm>
          <a:prstGeom prst="rect">
            <a:avLst/>
          </a:prstGeom>
          <a:solidFill>
            <a:srgbClr val="F4B081"/>
          </a:solidFill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Ottoman Empire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October 1914</a:t>
            </a:r>
            <a:endParaRPr/>
          </a:p>
        </p:txBody>
      </p:sp>
      <p:sp>
        <p:nvSpPr>
          <p:cNvPr id="127" name="Google Shape;127;p14"/>
          <p:cNvSpPr txBox="1"/>
          <p:nvPr/>
        </p:nvSpPr>
        <p:spPr>
          <a:xfrm>
            <a:off x="8917903" y="3457764"/>
            <a:ext cx="3280621" cy="276999"/>
          </a:xfrm>
          <a:prstGeom prst="rect">
            <a:avLst/>
          </a:prstGeom>
          <a:solidFill>
            <a:srgbClr val="FF5050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Or, World War One, WW1, The Great War</a:t>
            </a:r>
            <a:endParaRPr sz="1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A close up of a person&#10;&#10;Description automatically generated" id="128" name="Google Shape;128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79272" y="359889"/>
            <a:ext cx="2667742" cy="29748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