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E96344-AC5C-4163-82B1-761C3CF4D185}" v="2" dt="2020-06-24T13:11:20.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8" d="100"/>
          <a:sy n="118" d="100"/>
        </p:scale>
        <p:origin x="184"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Snelson" userId="a580bfd2c2fdb838" providerId="LiveId" clId="{6EE96344-AC5C-4163-82B1-761C3CF4D185}"/>
    <pc:docChg chg="custSel modSld">
      <pc:chgData name="Helen Snelson" userId="a580bfd2c2fdb838" providerId="LiveId" clId="{6EE96344-AC5C-4163-82B1-761C3CF4D185}" dt="2020-06-24T13:20:50.918" v="748" actId="20577"/>
      <pc:docMkLst>
        <pc:docMk/>
      </pc:docMkLst>
      <pc:sldChg chg="modSp mod">
        <pc:chgData name="Helen Snelson" userId="a580bfd2c2fdb838" providerId="LiveId" clId="{6EE96344-AC5C-4163-82B1-761C3CF4D185}" dt="2020-06-24T12:52:57.945" v="1" actId="20577"/>
        <pc:sldMkLst>
          <pc:docMk/>
          <pc:sldMk cId="0" sldId="256"/>
        </pc:sldMkLst>
        <pc:spChg chg="mod">
          <ac:chgData name="Helen Snelson" userId="a580bfd2c2fdb838" providerId="LiveId" clId="{6EE96344-AC5C-4163-82B1-761C3CF4D185}" dt="2020-06-24T12:52:57.945" v="1" actId="20577"/>
          <ac:spMkLst>
            <pc:docMk/>
            <pc:sldMk cId="0" sldId="256"/>
            <ac:spMk id="114" creationId="{00000000-0000-0000-0000-000000000000}"/>
          </ac:spMkLst>
        </pc:spChg>
      </pc:sldChg>
      <pc:sldChg chg="modSp mod">
        <pc:chgData name="Helen Snelson" userId="a580bfd2c2fdb838" providerId="LiveId" clId="{6EE96344-AC5C-4163-82B1-761C3CF4D185}" dt="2020-06-24T12:54:51.900" v="88" actId="20577"/>
        <pc:sldMkLst>
          <pc:docMk/>
          <pc:sldMk cId="0" sldId="257"/>
        </pc:sldMkLst>
        <pc:spChg chg="mod">
          <ac:chgData name="Helen Snelson" userId="a580bfd2c2fdb838" providerId="LiveId" clId="{6EE96344-AC5C-4163-82B1-761C3CF4D185}" dt="2020-06-24T12:54:01.268" v="70" actId="20577"/>
          <ac:spMkLst>
            <pc:docMk/>
            <pc:sldMk cId="0" sldId="257"/>
            <ac:spMk id="127" creationId="{00000000-0000-0000-0000-000000000000}"/>
          </ac:spMkLst>
        </pc:spChg>
        <pc:spChg chg="mod">
          <ac:chgData name="Helen Snelson" userId="a580bfd2c2fdb838" providerId="LiveId" clId="{6EE96344-AC5C-4163-82B1-761C3CF4D185}" dt="2020-06-24T12:54:51.900" v="88" actId="20577"/>
          <ac:spMkLst>
            <pc:docMk/>
            <pc:sldMk cId="0" sldId="257"/>
            <ac:spMk id="134" creationId="{00000000-0000-0000-0000-000000000000}"/>
          </ac:spMkLst>
        </pc:spChg>
      </pc:sldChg>
      <pc:sldChg chg="modSp mod">
        <pc:chgData name="Helen Snelson" userId="a580bfd2c2fdb838" providerId="LiveId" clId="{6EE96344-AC5C-4163-82B1-761C3CF4D185}" dt="2020-06-24T12:58:21.966" v="153" actId="20577"/>
        <pc:sldMkLst>
          <pc:docMk/>
          <pc:sldMk cId="0" sldId="258"/>
        </pc:sldMkLst>
        <pc:spChg chg="mod">
          <ac:chgData name="Helen Snelson" userId="a580bfd2c2fdb838" providerId="LiveId" clId="{6EE96344-AC5C-4163-82B1-761C3CF4D185}" dt="2020-06-24T12:58:21.966" v="153" actId="20577"/>
          <ac:spMkLst>
            <pc:docMk/>
            <pc:sldMk cId="0" sldId="258"/>
            <ac:spMk id="150" creationId="{00000000-0000-0000-0000-000000000000}"/>
          </ac:spMkLst>
        </pc:spChg>
      </pc:sldChg>
      <pc:sldChg chg="modSp mod">
        <pc:chgData name="Helen Snelson" userId="a580bfd2c2fdb838" providerId="LiveId" clId="{6EE96344-AC5C-4163-82B1-761C3CF4D185}" dt="2020-06-24T13:01:40.812" v="204" actId="20577"/>
        <pc:sldMkLst>
          <pc:docMk/>
          <pc:sldMk cId="0" sldId="259"/>
        </pc:sldMkLst>
        <pc:spChg chg="mod">
          <ac:chgData name="Helen Snelson" userId="a580bfd2c2fdb838" providerId="LiveId" clId="{6EE96344-AC5C-4163-82B1-761C3CF4D185}" dt="2020-06-24T13:00:42.970" v="198" actId="20577"/>
          <ac:spMkLst>
            <pc:docMk/>
            <pc:sldMk cId="0" sldId="259"/>
            <ac:spMk id="167" creationId="{00000000-0000-0000-0000-000000000000}"/>
          </ac:spMkLst>
        </pc:spChg>
        <pc:spChg chg="mod">
          <ac:chgData name="Helen Snelson" userId="a580bfd2c2fdb838" providerId="LiveId" clId="{6EE96344-AC5C-4163-82B1-761C3CF4D185}" dt="2020-06-24T13:01:40.812" v="204" actId="20577"/>
          <ac:spMkLst>
            <pc:docMk/>
            <pc:sldMk cId="0" sldId="259"/>
            <ac:spMk id="169" creationId="{00000000-0000-0000-0000-000000000000}"/>
          </ac:spMkLst>
        </pc:spChg>
      </pc:sldChg>
      <pc:sldChg chg="modSp mod">
        <pc:chgData name="Helen Snelson" userId="a580bfd2c2fdb838" providerId="LiveId" clId="{6EE96344-AC5C-4163-82B1-761C3CF4D185}" dt="2020-06-24T13:04:01.720" v="257" actId="1076"/>
        <pc:sldMkLst>
          <pc:docMk/>
          <pc:sldMk cId="0" sldId="260"/>
        </pc:sldMkLst>
        <pc:spChg chg="mod">
          <ac:chgData name="Helen Snelson" userId="a580bfd2c2fdb838" providerId="LiveId" clId="{6EE96344-AC5C-4163-82B1-761C3CF4D185}" dt="2020-06-24T13:02:26.239" v="235" actId="20577"/>
          <ac:spMkLst>
            <pc:docMk/>
            <pc:sldMk cId="0" sldId="260"/>
            <ac:spMk id="181" creationId="{00000000-0000-0000-0000-000000000000}"/>
          </ac:spMkLst>
        </pc:spChg>
        <pc:spChg chg="mod">
          <ac:chgData name="Helen Snelson" userId="a580bfd2c2fdb838" providerId="LiveId" clId="{6EE96344-AC5C-4163-82B1-761C3CF4D185}" dt="2020-06-24T13:03:53.497" v="256" actId="2711"/>
          <ac:spMkLst>
            <pc:docMk/>
            <pc:sldMk cId="0" sldId="260"/>
            <ac:spMk id="183" creationId="{00000000-0000-0000-0000-000000000000}"/>
          </ac:spMkLst>
        </pc:spChg>
        <pc:spChg chg="mod">
          <ac:chgData name="Helen Snelson" userId="a580bfd2c2fdb838" providerId="LiveId" clId="{6EE96344-AC5C-4163-82B1-761C3CF4D185}" dt="2020-06-24T13:04:01.720" v="257" actId="1076"/>
          <ac:spMkLst>
            <pc:docMk/>
            <pc:sldMk cId="0" sldId="260"/>
            <ac:spMk id="184" creationId="{00000000-0000-0000-0000-000000000000}"/>
          </ac:spMkLst>
        </pc:spChg>
      </pc:sldChg>
      <pc:sldChg chg="modSp mod">
        <pc:chgData name="Helen Snelson" userId="a580bfd2c2fdb838" providerId="LiveId" clId="{6EE96344-AC5C-4163-82B1-761C3CF4D185}" dt="2020-06-24T13:05:45.793" v="309" actId="20577"/>
        <pc:sldMkLst>
          <pc:docMk/>
          <pc:sldMk cId="0" sldId="261"/>
        </pc:sldMkLst>
        <pc:spChg chg="mod">
          <ac:chgData name="Helen Snelson" userId="a580bfd2c2fdb838" providerId="LiveId" clId="{6EE96344-AC5C-4163-82B1-761C3CF4D185}" dt="2020-06-24T13:04:55.667" v="266" actId="20577"/>
          <ac:spMkLst>
            <pc:docMk/>
            <pc:sldMk cId="0" sldId="261"/>
            <ac:spMk id="198" creationId="{00000000-0000-0000-0000-000000000000}"/>
          </ac:spMkLst>
        </pc:spChg>
        <pc:spChg chg="mod">
          <ac:chgData name="Helen Snelson" userId="a580bfd2c2fdb838" providerId="LiveId" clId="{6EE96344-AC5C-4163-82B1-761C3CF4D185}" dt="2020-06-24T13:05:28.123" v="302" actId="6549"/>
          <ac:spMkLst>
            <pc:docMk/>
            <pc:sldMk cId="0" sldId="261"/>
            <ac:spMk id="199" creationId="{00000000-0000-0000-0000-000000000000}"/>
          </ac:spMkLst>
        </pc:spChg>
        <pc:spChg chg="mod">
          <ac:chgData name="Helen Snelson" userId="a580bfd2c2fdb838" providerId="LiveId" clId="{6EE96344-AC5C-4163-82B1-761C3CF4D185}" dt="2020-06-24T13:05:45.793" v="309" actId="20577"/>
          <ac:spMkLst>
            <pc:docMk/>
            <pc:sldMk cId="0" sldId="261"/>
            <ac:spMk id="202" creationId="{00000000-0000-0000-0000-000000000000}"/>
          </ac:spMkLst>
        </pc:spChg>
      </pc:sldChg>
      <pc:sldChg chg="addSp modSp mod">
        <pc:chgData name="Helen Snelson" userId="a580bfd2c2fdb838" providerId="LiveId" clId="{6EE96344-AC5C-4163-82B1-761C3CF4D185}" dt="2020-06-24T13:08:07.726" v="433" actId="20577"/>
        <pc:sldMkLst>
          <pc:docMk/>
          <pc:sldMk cId="0" sldId="262"/>
        </pc:sldMkLst>
        <pc:spChg chg="add mod">
          <ac:chgData name="Helen Snelson" userId="a580bfd2c2fdb838" providerId="LiveId" clId="{6EE96344-AC5C-4163-82B1-761C3CF4D185}" dt="2020-06-24T13:07:48.878" v="432" actId="121"/>
          <ac:spMkLst>
            <pc:docMk/>
            <pc:sldMk cId="0" sldId="262"/>
            <ac:spMk id="2" creationId="{52AEB95F-9FCD-42AE-BDF5-19F59637D07E}"/>
          </ac:spMkLst>
        </pc:spChg>
        <pc:spChg chg="mod">
          <ac:chgData name="Helen Snelson" userId="a580bfd2c2fdb838" providerId="LiveId" clId="{6EE96344-AC5C-4163-82B1-761C3CF4D185}" dt="2020-06-24T13:06:39.661" v="343" actId="20577"/>
          <ac:spMkLst>
            <pc:docMk/>
            <pc:sldMk cId="0" sldId="262"/>
            <ac:spMk id="225" creationId="{00000000-0000-0000-0000-000000000000}"/>
          </ac:spMkLst>
        </pc:spChg>
        <pc:spChg chg="mod">
          <ac:chgData name="Helen Snelson" userId="a580bfd2c2fdb838" providerId="LiveId" clId="{6EE96344-AC5C-4163-82B1-761C3CF4D185}" dt="2020-06-24T13:06:54.450" v="371" actId="20577"/>
          <ac:spMkLst>
            <pc:docMk/>
            <pc:sldMk cId="0" sldId="262"/>
            <ac:spMk id="227" creationId="{00000000-0000-0000-0000-000000000000}"/>
          </ac:spMkLst>
        </pc:spChg>
        <pc:spChg chg="mod">
          <ac:chgData name="Helen Snelson" userId="a580bfd2c2fdb838" providerId="LiveId" clId="{6EE96344-AC5C-4163-82B1-761C3CF4D185}" dt="2020-06-24T13:08:07.726" v="433" actId="20577"/>
          <ac:spMkLst>
            <pc:docMk/>
            <pc:sldMk cId="0" sldId="262"/>
            <ac:spMk id="229" creationId="{00000000-0000-0000-0000-000000000000}"/>
          </ac:spMkLst>
        </pc:spChg>
      </pc:sldChg>
      <pc:sldChg chg="modSp mod">
        <pc:chgData name="Helen Snelson" userId="a580bfd2c2fdb838" providerId="LiveId" clId="{6EE96344-AC5C-4163-82B1-761C3CF4D185}" dt="2020-06-24T13:10:01.741" v="476" actId="20577"/>
        <pc:sldMkLst>
          <pc:docMk/>
          <pc:sldMk cId="0" sldId="263"/>
        </pc:sldMkLst>
        <pc:spChg chg="mod">
          <ac:chgData name="Helen Snelson" userId="a580bfd2c2fdb838" providerId="LiveId" clId="{6EE96344-AC5C-4163-82B1-761C3CF4D185}" dt="2020-06-24T13:08:30.982" v="441" actId="20577"/>
          <ac:spMkLst>
            <pc:docMk/>
            <pc:sldMk cId="0" sldId="263"/>
            <ac:spMk id="235" creationId="{00000000-0000-0000-0000-000000000000}"/>
          </ac:spMkLst>
        </pc:spChg>
        <pc:spChg chg="mod">
          <ac:chgData name="Helen Snelson" userId="a580bfd2c2fdb838" providerId="LiveId" clId="{6EE96344-AC5C-4163-82B1-761C3CF4D185}" dt="2020-06-24T13:10:01.741" v="476" actId="20577"/>
          <ac:spMkLst>
            <pc:docMk/>
            <pc:sldMk cId="0" sldId="263"/>
            <ac:spMk id="239" creationId="{00000000-0000-0000-0000-000000000000}"/>
          </ac:spMkLst>
        </pc:spChg>
        <pc:spChg chg="mod">
          <ac:chgData name="Helen Snelson" userId="a580bfd2c2fdb838" providerId="LiveId" clId="{6EE96344-AC5C-4163-82B1-761C3CF4D185}" dt="2020-06-24T13:09:27.234" v="455" actId="20577"/>
          <ac:spMkLst>
            <pc:docMk/>
            <pc:sldMk cId="0" sldId="263"/>
            <ac:spMk id="240" creationId="{00000000-0000-0000-0000-000000000000}"/>
          </ac:spMkLst>
        </pc:spChg>
        <pc:spChg chg="mod">
          <ac:chgData name="Helen Snelson" userId="a580bfd2c2fdb838" providerId="LiveId" clId="{6EE96344-AC5C-4163-82B1-761C3CF4D185}" dt="2020-06-24T13:09:11.774" v="451" actId="20577"/>
          <ac:spMkLst>
            <pc:docMk/>
            <pc:sldMk cId="0" sldId="263"/>
            <ac:spMk id="246" creationId="{00000000-0000-0000-0000-000000000000}"/>
          </ac:spMkLst>
        </pc:spChg>
      </pc:sldChg>
      <pc:sldChg chg="addSp delSp modSp mod">
        <pc:chgData name="Helen Snelson" userId="a580bfd2c2fdb838" providerId="LiveId" clId="{6EE96344-AC5C-4163-82B1-761C3CF4D185}" dt="2020-06-24T13:12:21.100" v="628"/>
        <pc:sldMkLst>
          <pc:docMk/>
          <pc:sldMk cId="0" sldId="264"/>
        </pc:sldMkLst>
        <pc:spChg chg="add del mod">
          <ac:chgData name="Helen Snelson" userId="a580bfd2c2fdb838" providerId="LiveId" clId="{6EE96344-AC5C-4163-82B1-761C3CF4D185}" dt="2020-06-24T13:12:21.100" v="628"/>
          <ac:spMkLst>
            <pc:docMk/>
            <pc:sldMk cId="0" sldId="264"/>
            <ac:spMk id="2" creationId="{6240D74A-B1F2-4572-A9EC-50A1D6C2914E}"/>
          </ac:spMkLst>
        </pc:spChg>
        <pc:spChg chg="mod">
          <ac:chgData name="Helen Snelson" userId="a580bfd2c2fdb838" providerId="LiveId" clId="{6EE96344-AC5C-4163-82B1-761C3CF4D185}" dt="2020-06-24T13:10:35.230" v="491" actId="20577"/>
          <ac:spMkLst>
            <pc:docMk/>
            <pc:sldMk cId="0" sldId="264"/>
            <ac:spMk id="256" creationId="{00000000-0000-0000-0000-000000000000}"/>
          </ac:spMkLst>
        </pc:spChg>
        <pc:spChg chg="mod">
          <ac:chgData name="Helen Snelson" userId="a580bfd2c2fdb838" providerId="LiveId" clId="{6EE96344-AC5C-4163-82B1-761C3CF4D185}" dt="2020-06-24T13:10:17.666" v="488" actId="20577"/>
          <ac:spMkLst>
            <pc:docMk/>
            <pc:sldMk cId="0" sldId="264"/>
            <ac:spMk id="257" creationId="{00000000-0000-0000-0000-000000000000}"/>
          </ac:spMkLst>
        </pc:spChg>
        <pc:spChg chg="mod">
          <ac:chgData name="Helen Snelson" userId="a580bfd2c2fdb838" providerId="LiveId" clId="{6EE96344-AC5C-4163-82B1-761C3CF4D185}" dt="2020-06-24T13:10:59.468" v="502" actId="20577"/>
          <ac:spMkLst>
            <pc:docMk/>
            <pc:sldMk cId="0" sldId="264"/>
            <ac:spMk id="258" creationId="{00000000-0000-0000-0000-000000000000}"/>
          </ac:spMkLst>
        </pc:spChg>
        <pc:spChg chg="mod">
          <ac:chgData name="Helen Snelson" userId="a580bfd2c2fdb838" providerId="LiveId" clId="{6EE96344-AC5C-4163-82B1-761C3CF4D185}" dt="2020-06-24T13:12:16.170" v="626" actId="20577"/>
          <ac:spMkLst>
            <pc:docMk/>
            <pc:sldMk cId="0" sldId="264"/>
            <ac:spMk id="262" creationId="{00000000-0000-0000-0000-000000000000}"/>
          </ac:spMkLst>
        </pc:spChg>
      </pc:sldChg>
      <pc:sldChg chg="modSp mod">
        <pc:chgData name="Helen Snelson" userId="a580bfd2c2fdb838" providerId="LiveId" clId="{6EE96344-AC5C-4163-82B1-761C3CF4D185}" dt="2020-06-24T13:14:04.831" v="640" actId="1076"/>
        <pc:sldMkLst>
          <pc:docMk/>
          <pc:sldMk cId="0" sldId="265"/>
        </pc:sldMkLst>
        <pc:spChg chg="mod">
          <ac:chgData name="Helen Snelson" userId="a580bfd2c2fdb838" providerId="LiveId" clId="{6EE96344-AC5C-4163-82B1-761C3CF4D185}" dt="2020-06-24T13:13:11.768" v="635" actId="20577"/>
          <ac:spMkLst>
            <pc:docMk/>
            <pc:sldMk cId="0" sldId="265"/>
            <ac:spMk id="279" creationId="{00000000-0000-0000-0000-000000000000}"/>
          </ac:spMkLst>
        </pc:spChg>
        <pc:spChg chg="mod">
          <ac:chgData name="Helen Snelson" userId="a580bfd2c2fdb838" providerId="LiveId" clId="{6EE96344-AC5C-4163-82B1-761C3CF4D185}" dt="2020-06-24T13:13:52.096" v="639" actId="6549"/>
          <ac:spMkLst>
            <pc:docMk/>
            <pc:sldMk cId="0" sldId="265"/>
            <ac:spMk id="290" creationId="{00000000-0000-0000-0000-000000000000}"/>
          </ac:spMkLst>
        </pc:spChg>
        <pc:spChg chg="mod">
          <ac:chgData name="Helen Snelson" userId="a580bfd2c2fdb838" providerId="LiveId" clId="{6EE96344-AC5C-4163-82B1-761C3CF4D185}" dt="2020-06-24T13:14:04.831" v="640" actId="1076"/>
          <ac:spMkLst>
            <pc:docMk/>
            <pc:sldMk cId="0" sldId="265"/>
            <ac:spMk id="299" creationId="{00000000-0000-0000-0000-000000000000}"/>
          </ac:spMkLst>
        </pc:spChg>
      </pc:sldChg>
      <pc:sldChg chg="modSp mod">
        <pc:chgData name="Helen Snelson" userId="a580bfd2c2fdb838" providerId="LiveId" clId="{6EE96344-AC5C-4163-82B1-761C3CF4D185}" dt="2020-06-24T13:20:50.918" v="748" actId="20577"/>
        <pc:sldMkLst>
          <pc:docMk/>
          <pc:sldMk cId="0" sldId="266"/>
        </pc:sldMkLst>
        <pc:spChg chg="mod">
          <ac:chgData name="Helen Snelson" userId="a580bfd2c2fdb838" providerId="LiveId" clId="{6EE96344-AC5C-4163-82B1-761C3CF4D185}" dt="2020-06-24T13:17:53.265" v="726" actId="20577"/>
          <ac:spMkLst>
            <pc:docMk/>
            <pc:sldMk cId="0" sldId="266"/>
            <ac:spMk id="314" creationId="{00000000-0000-0000-0000-000000000000}"/>
          </ac:spMkLst>
        </pc:spChg>
        <pc:spChg chg="mod">
          <ac:chgData name="Helen Snelson" userId="a580bfd2c2fdb838" providerId="LiveId" clId="{6EE96344-AC5C-4163-82B1-761C3CF4D185}" dt="2020-06-24T13:19:48.872" v="735" actId="20577"/>
          <ac:spMkLst>
            <pc:docMk/>
            <pc:sldMk cId="0" sldId="266"/>
            <ac:spMk id="315" creationId="{00000000-0000-0000-0000-000000000000}"/>
          </ac:spMkLst>
        </pc:spChg>
        <pc:spChg chg="mod">
          <ac:chgData name="Helen Snelson" userId="a580bfd2c2fdb838" providerId="LiveId" clId="{6EE96344-AC5C-4163-82B1-761C3CF4D185}" dt="2020-06-24T13:20:50.918" v="748" actId="20577"/>
          <ac:spMkLst>
            <pc:docMk/>
            <pc:sldMk cId="0" sldId="266"/>
            <ac:spMk id="3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80af804b8b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80af804b8b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80af804b8b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80af804b8b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80af804b8b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80af804b8b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88b0e24a7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88b0e24a7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80af804b8b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80af804b8b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88b3349aaf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88b3349aa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80af804b8b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80af804b8b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88c0d65a22_2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88c0d65a22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80af804b8b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80af804b8b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80c744663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80c744663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80af804b8b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80af804b8b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887cdca142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887cdca142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EAD1DC"/>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5.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4.png"/><Relationship Id="rId2" Type="http://schemas.openxmlformats.org/officeDocument/2006/relationships/notesSlide" Target="../notesSlides/notesSlide10.xml"/><Relationship Id="rId16" Type="http://schemas.openxmlformats.org/officeDocument/2006/relationships/image" Target="../media/image28.png"/><Relationship Id="rId1" Type="http://schemas.openxmlformats.org/officeDocument/2006/relationships/slideLayout" Target="../slideLayouts/slideLayout22.xml"/><Relationship Id="rId6" Type="http://schemas.openxmlformats.org/officeDocument/2006/relationships/image" Target="../media/image19.png"/><Relationship Id="rId11" Type="http://schemas.openxmlformats.org/officeDocument/2006/relationships/image" Target="../media/image2.png"/><Relationship Id="rId5" Type="http://schemas.openxmlformats.org/officeDocument/2006/relationships/image" Target="../media/image18.png"/><Relationship Id="rId15" Type="http://schemas.openxmlformats.org/officeDocument/2006/relationships/image" Target="../media/image27.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cxnSp>
        <p:nvCxnSpPr>
          <p:cNvPr id="99" name="Google Shape;99;p25"/>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pic>
        <p:nvPicPr>
          <p:cNvPr id="100" name="Google Shape;100;p25"/>
          <p:cNvPicPr preferRelativeResize="0"/>
          <p:nvPr/>
        </p:nvPicPr>
        <p:blipFill>
          <a:blip r:embed="rId3">
            <a:alphaModFix/>
          </a:blip>
          <a:stretch>
            <a:fillRect/>
          </a:stretch>
        </p:blipFill>
        <p:spPr>
          <a:xfrm>
            <a:off x="5514449" y="3431250"/>
            <a:ext cx="1468174" cy="913200"/>
          </a:xfrm>
          <a:prstGeom prst="rect">
            <a:avLst/>
          </a:prstGeom>
          <a:noFill/>
          <a:ln>
            <a:noFill/>
          </a:ln>
        </p:spPr>
      </p:pic>
      <p:grpSp>
        <p:nvGrpSpPr>
          <p:cNvPr id="101" name="Google Shape;101;p25"/>
          <p:cNvGrpSpPr/>
          <p:nvPr/>
        </p:nvGrpSpPr>
        <p:grpSpPr>
          <a:xfrm>
            <a:off x="6902875" y="1994541"/>
            <a:ext cx="1136700" cy="1608200"/>
            <a:chOff x="7646975" y="216028"/>
            <a:chExt cx="1136700" cy="1608200"/>
          </a:xfrm>
        </p:grpSpPr>
        <p:pic>
          <p:nvPicPr>
            <p:cNvPr id="102" name="Google Shape;102;p25"/>
            <p:cNvPicPr preferRelativeResize="0"/>
            <p:nvPr/>
          </p:nvPicPr>
          <p:blipFill>
            <a:blip r:embed="rId4">
              <a:alphaModFix/>
            </a:blip>
            <a:stretch>
              <a:fillRect/>
            </a:stretch>
          </p:blipFill>
          <p:spPr>
            <a:xfrm>
              <a:off x="7673350" y="216028"/>
              <a:ext cx="1083950" cy="1608200"/>
            </a:xfrm>
            <a:prstGeom prst="rect">
              <a:avLst/>
            </a:prstGeom>
            <a:noFill/>
            <a:ln>
              <a:noFill/>
            </a:ln>
          </p:spPr>
        </p:pic>
        <p:sp>
          <p:nvSpPr>
            <p:cNvPr id="103" name="Google Shape;103;p25"/>
            <p:cNvSpPr txBox="1"/>
            <p:nvPr/>
          </p:nvSpPr>
          <p:spPr>
            <a:xfrm rot="-348789">
              <a:off x="7673288" y="575788"/>
              <a:ext cx="1084075" cy="57565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50" b="1">
                  <a:latin typeface="Comic Sans MS"/>
                  <a:ea typeface="Comic Sans MS"/>
                  <a:cs typeface="Comic Sans MS"/>
                  <a:sym typeface="Comic Sans MS"/>
                </a:rPr>
                <a:t>What makes a good historian?</a:t>
              </a:r>
              <a:endParaRPr sz="1150" b="1">
                <a:latin typeface="Comic Sans MS"/>
                <a:ea typeface="Comic Sans MS"/>
                <a:cs typeface="Comic Sans MS"/>
                <a:sym typeface="Comic Sans MS"/>
              </a:endParaRPr>
            </a:p>
          </p:txBody>
        </p:sp>
      </p:grpSp>
      <p:pic>
        <p:nvPicPr>
          <p:cNvPr id="104" name="Google Shape;104;p25"/>
          <p:cNvPicPr preferRelativeResize="0"/>
          <p:nvPr/>
        </p:nvPicPr>
        <p:blipFill>
          <a:blip r:embed="rId5">
            <a:alphaModFix/>
          </a:blip>
          <a:stretch>
            <a:fillRect/>
          </a:stretch>
        </p:blipFill>
        <p:spPr>
          <a:xfrm>
            <a:off x="7125573" y="3794773"/>
            <a:ext cx="691300" cy="1309300"/>
          </a:xfrm>
          <a:prstGeom prst="rect">
            <a:avLst/>
          </a:prstGeom>
          <a:noFill/>
          <a:ln>
            <a:noFill/>
          </a:ln>
        </p:spPr>
      </p:pic>
      <p:sp>
        <p:nvSpPr>
          <p:cNvPr id="105" name="Google Shape;105;p25"/>
          <p:cNvSpPr/>
          <p:nvPr/>
        </p:nvSpPr>
        <p:spPr>
          <a:xfrm rot="-26">
            <a:off x="5116025" y="91666"/>
            <a:ext cx="3604480" cy="1309271"/>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STUDYING</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HISTORY</a:t>
            </a:r>
          </a:p>
        </p:txBody>
      </p:sp>
      <p:grpSp>
        <p:nvGrpSpPr>
          <p:cNvPr id="106" name="Google Shape;106;p25"/>
          <p:cNvGrpSpPr/>
          <p:nvPr/>
        </p:nvGrpSpPr>
        <p:grpSpPr>
          <a:xfrm>
            <a:off x="5792538" y="1611991"/>
            <a:ext cx="1136700" cy="1608200"/>
            <a:chOff x="7751500" y="216028"/>
            <a:chExt cx="1136700" cy="1608200"/>
          </a:xfrm>
        </p:grpSpPr>
        <p:pic>
          <p:nvPicPr>
            <p:cNvPr id="107" name="Google Shape;107;p25"/>
            <p:cNvPicPr preferRelativeResize="0"/>
            <p:nvPr/>
          </p:nvPicPr>
          <p:blipFill>
            <a:blip r:embed="rId4">
              <a:alphaModFix/>
            </a:blip>
            <a:stretch>
              <a:fillRect/>
            </a:stretch>
          </p:blipFill>
          <p:spPr>
            <a:xfrm>
              <a:off x="7779550" y="216028"/>
              <a:ext cx="1083950" cy="1608200"/>
            </a:xfrm>
            <a:prstGeom prst="rect">
              <a:avLst/>
            </a:prstGeom>
            <a:noFill/>
            <a:ln>
              <a:noFill/>
            </a:ln>
          </p:spPr>
        </p:pic>
        <p:sp>
          <p:nvSpPr>
            <p:cNvPr id="108" name="Google Shape;108;p25"/>
            <p:cNvSpPr txBox="1"/>
            <p:nvPr/>
          </p:nvSpPr>
          <p:spPr>
            <a:xfrm rot="-348789">
              <a:off x="7777813" y="576750"/>
              <a:ext cx="1084075" cy="57565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50" b="1">
                  <a:latin typeface="Comic Sans MS"/>
                  <a:ea typeface="Comic Sans MS"/>
                  <a:cs typeface="Comic Sans MS"/>
                  <a:sym typeface="Comic Sans MS"/>
                </a:rPr>
                <a:t>Why do we study history? </a:t>
              </a:r>
              <a:endParaRPr sz="1150" b="1">
                <a:latin typeface="Comic Sans MS"/>
                <a:ea typeface="Comic Sans MS"/>
                <a:cs typeface="Comic Sans MS"/>
                <a:sym typeface="Comic Sans MS"/>
              </a:endParaRPr>
            </a:p>
          </p:txBody>
        </p:sp>
      </p:grpSp>
      <p:grpSp>
        <p:nvGrpSpPr>
          <p:cNvPr id="109" name="Google Shape;109;p25"/>
          <p:cNvGrpSpPr/>
          <p:nvPr/>
        </p:nvGrpSpPr>
        <p:grpSpPr>
          <a:xfrm>
            <a:off x="4577688" y="1879566"/>
            <a:ext cx="1136700" cy="1608200"/>
            <a:chOff x="7751500" y="216028"/>
            <a:chExt cx="1136700" cy="1608200"/>
          </a:xfrm>
        </p:grpSpPr>
        <p:pic>
          <p:nvPicPr>
            <p:cNvPr id="110" name="Google Shape;110;p25"/>
            <p:cNvPicPr preferRelativeResize="0"/>
            <p:nvPr/>
          </p:nvPicPr>
          <p:blipFill>
            <a:blip r:embed="rId4">
              <a:alphaModFix/>
            </a:blip>
            <a:stretch>
              <a:fillRect/>
            </a:stretch>
          </p:blipFill>
          <p:spPr>
            <a:xfrm>
              <a:off x="7779550" y="216028"/>
              <a:ext cx="1083950" cy="1608200"/>
            </a:xfrm>
            <a:prstGeom prst="rect">
              <a:avLst/>
            </a:prstGeom>
            <a:noFill/>
            <a:ln>
              <a:noFill/>
            </a:ln>
          </p:spPr>
        </p:pic>
        <p:sp>
          <p:nvSpPr>
            <p:cNvPr id="111" name="Google Shape;111;p25"/>
            <p:cNvSpPr txBox="1"/>
            <p:nvPr/>
          </p:nvSpPr>
          <p:spPr>
            <a:xfrm rot="-348789">
              <a:off x="7777813" y="620400"/>
              <a:ext cx="1084075" cy="57565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150" b="1">
                  <a:latin typeface="Comic Sans MS"/>
                  <a:ea typeface="Comic Sans MS"/>
                  <a:cs typeface="Comic Sans MS"/>
                  <a:sym typeface="Comic Sans MS"/>
                </a:rPr>
                <a:t>What is history? </a:t>
              </a:r>
              <a:endParaRPr sz="1150" b="1">
                <a:latin typeface="Comic Sans MS"/>
                <a:ea typeface="Comic Sans MS"/>
                <a:cs typeface="Comic Sans MS"/>
                <a:sym typeface="Comic Sans MS"/>
              </a:endParaRPr>
            </a:p>
          </p:txBody>
        </p:sp>
      </p:grpSp>
      <p:grpSp>
        <p:nvGrpSpPr>
          <p:cNvPr id="112" name="Google Shape;112;p25"/>
          <p:cNvGrpSpPr/>
          <p:nvPr/>
        </p:nvGrpSpPr>
        <p:grpSpPr>
          <a:xfrm>
            <a:off x="8039575" y="1703841"/>
            <a:ext cx="1136700" cy="1608200"/>
            <a:chOff x="7751500" y="216028"/>
            <a:chExt cx="1136700" cy="1608200"/>
          </a:xfrm>
        </p:grpSpPr>
        <p:pic>
          <p:nvPicPr>
            <p:cNvPr id="113" name="Google Shape;113;p25"/>
            <p:cNvPicPr preferRelativeResize="0"/>
            <p:nvPr/>
          </p:nvPicPr>
          <p:blipFill>
            <a:blip r:embed="rId4">
              <a:alphaModFix/>
            </a:blip>
            <a:stretch>
              <a:fillRect/>
            </a:stretch>
          </p:blipFill>
          <p:spPr>
            <a:xfrm>
              <a:off x="7779550" y="216028"/>
              <a:ext cx="1083950" cy="1608200"/>
            </a:xfrm>
            <a:prstGeom prst="rect">
              <a:avLst/>
            </a:prstGeom>
            <a:noFill/>
            <a:ln>
              <a:noFill/>
            </a:ln>
          </p:spPr>
        </p:pic>
        <p:sp>
          <p:nvSpPr>
            <p:cNvPr id="114" name="Google Shape;114;p25"/>
            <p:cNvSpPr txBox="1"/>
            <p:nvPr/>
          </p:nvSpPr>
          <p:spPr>
            <a:xfrm rot="-348789">
              <a:off x="7777813" y="640450"/>
              <a:ext cx="1084075" cy="57565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850" b="1" dirty="0">
                  <a:latin typeface="Comic Sans MS"/>
                  <a:ea typeface="Comic Sans MS"/>
                  <a:cs typeface="Comic Sans MS"/>
                  <a:sym typeface="Comic Sans MS"/>
                </a:rPr>
                <a:t>Who does the knowledge of the past belong to?</a:t>
              </a:r>
              <a:endParaRPr sz="850" b="1" dirty="0">
                <a:latin typeface="Comic Sans MS"/>
                <a:ea typeface="Comic Sans MS"/>
                <a:cs typeface="Comic Sans MS"/>
                <a:sym typeface="Comic Sans MS"/>
              </a:endParaRPr>
            </a:p>
          </p:txBody>
        </p:sp>
      </p:grpSp>
      <p:pic>
        <p:nvPicPr>
          <p:cNvPr id="115" name="Google Shape;115;p25"/>
          <p:cNvPicPr preferRelativeResize="0"/>
          <p:nvPr/>
        </p:nvPicPr>
        <p:blipFill rotWithShape="1">
          <a:blip r:embed="rId6">
            <a:alphaModFix/>
          </a:blip>
          <a:srcRect l="30862" t="20808" r="31158" b="20953"/>
          <a:stretch/>
        </p:blipFill>
        <p:spPr>
          <a:xfrm>
            <a:off x="4686600" y="4050490"/>
            <a:ext cx="918900" cy="913200"/>
          </a:xfrm>
          <a:prstGeom prst="ellipse">
            <a:avLst/>
          </a:prstGeom>
          <a:noFill/>
          <a:ln>
            <a:noFill/>
          </a:ln>
        </p:spPr>
      </p:pic>
      <p:pic>
        <p:nvPicPr>
          <p:cNvPr id="116" name="Google Shape;116;p25"/>
          <p:cNvPicPr preferRelativeResize="0"/>
          <p:nvPr/>
        </p:nvPicPr>
        <p:blipFill>
          <a:blip r:embed="rId7">
            <a:alphaModFix/>
          </a:blip>
          <a:stretch>
            <a:fillRect/>
          </a:stretch>
        </p:blipFill>
        <p:spPr>
          <a:xfrm>
            <a:off x="7919375" y="3979082"/>
            <a:ext cx="1136699" cy="1147466"/>
          </a:xfrm>
          <a:prstGeom prst="rect">
            <a:avLst/>
          </a:prstGeom>
          <a:noFill/>
          <a:ln>
            <a:noFill/>
          </a:ln>
        </p:spPr>
      </p:pic>
      <p:pic>
        <p:nvPicPr>
          <p:cNvPr id="117" name="Google Shape;117;p25"/>
          <p:cNvPicPr preferRelativeResize="0"/>
          <p:nvPr/>
        </p:nvPicPr>
        <p:blipFill>
          <a:blip r:embed="rId8">
            <a:alphaModFix/>
          </a:blip>
          <a:stretch>
            <a:fillRect/>
          </a:stretch>
        </p:blipFill>
        <p:spPr>
          <a:xfrm>
            <a:off x="5862738" y="4275850"/>
            <a:ext cx="954987" cy="9549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cxnSp>
        <p:nvCxnSpPr>
          <p:cNvPr id="122" name="Google Shape;122;p26"/>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123" name="Google Shape;123;p26"/>
          <p:cNvSpPr/>
          <p:nvPr/>
        </p:nvSpPr>
        <p:spPr>
          <a:xfrm>
            <a:off x="452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1</a:t>
            </a:r>
            <a:endParaRPr b="1">
              <a:latin typeface="Calibri"/>
              <a:ea typeface="Calibri"/>
              <a:cs typeface="Calibri"/>
              <a:sym typeface="Calibri"/>
            </a:endParaRPr>
          </a:p>
        </p:txBody>
      </p:sp>
      <p:sp>
        <p:nvSpPr>
          <p:cNvPr id="124" name="Google Shape;124;p26"/>
          <p:cNvSpPr/>
          <p:nvPr/>
        </p:nvSpPr>
        <p:spPr>
          <a:xfrm>
            <a:off x="46289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2</a:t>
            </a:r>
            <a:endParaRPr b="1">
              <a:latin typeface="Calibri"/>
              <a:ea typeface="Calibri"/>
              <a:cs typeface="Calibri"/>
              <a:sym typeface="Calibri"/>
            </a:endParaRPr>
          </a:p>
        </p:txBody>
      </p:sp>
      <p:sp>
        <p:nvSpPr>
          <p:cNvPr id="125" name="Google Shape;125;p26"/>
          <p:cNvSpPr/>
          <p:nvPr/>
        </p:nvSpPr>
        <p:spPr>
          <a:xfrm rot="-566183">
            <a:off x="12104" y="155808"/>
            <a:ext cx="1717723" cy="289437"/>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What is history?</a:t>
            </a:r>
          </a:p>
        </p:txBody>
      </p:sp>
      <p:sp>
        <p:nvSpPr>
          <p:cNvPr id="126" name="Google Shape;126;p26"/>
          <p:cNvSpPr/>
          <p:nvPr/>
        </p:nvSpPr>
        <p:spPr>
          <a:xfrm>
            <a:off x="6185926" y="16950"/>
            <a:ext cx="1476756" cy="328199"/>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Key words</a:t>
            </a:r>
          </a:p>
        </p:txBody>
      </p:sp>
      <p:sp>
        <p:nvSpPr>
          <p:cNvPr id="127" name="Google Shape;127;p26"/>
          <p:cNvSpPr txBox="1"/>
          <p:nvPr/>
        </p:nvSpPr>
        <p:spPr>
          <a:xfrm>
            <a:off x="109575" y="705600"/>
            <a:ext cx="4405500" cy="42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500" dirty="0">
                <a:latin typeface="Comic Sans MS"/>
                <a:ea typeface="Comic Sans MS"/>
                <a:cs typeface="Comic Sans MS"/>
                <a:sym typeface="Comic Sans MS"/>
              </a:rPr>
              <a:t>Put simply… History is the </a:t>
            </a:r>
            <a:r>
              <a:rPr lang="en-GB" sz="1500" b="1" dirty="0">
                <a:solidFill>
                  <a:srgbClr val="741B47"/>
                </a:solidFill>
                <a:latin typeface="Comic Sans MS"/>
                <a:ea typeface="Comic Sans MS"/>
                <a:cs typeface="Comic Sans MS"/>
                <a:sym typeface="Comic Sans MS"/>
              </a:rPr>
              <a:t>study of the past</a:t>
            </a:r>
            <a:r>
              <a:rPr lang="en-GB" sz="1500" dirty="0">
                <a:latin typeface="Comic Sans MS"/>
                <a:ea typeface="Comic Sans MS"/>
                <a:cs typeface="Comic Sans MS"/>
                <a:sym typeface="Comic Sans MS"/>
              </a:rPr>
              <a:t>. It is the study of </a:t>
            </a:r>
            <a:r>
              <a:rPr lang="en-GB" sz="1500" b="1" dirty="0">
                <a:solidFill>
                  <a:srgbClr val="741B47"/>
                </a:solidFill>
                <a:latin typeface="Comic Sans MS"/>
                <a:ea typeface="Comic Sans MS"/>
                <a:cs typeface="Comic Sans MS"/>
                <a:sym typeface="Comic Sans MS"/>
              </a:rPr>
              <a:t>stories of mankind</a:t>
            </a:r>
            <a:r>
              <a:rPr lang="en-GB" sz="1500" dirty="0">
                <a:latin typeface="Comic Sans MS"/>
                <a:ea typeface="Comic Sans MS"/>
                <a:cs typeface="Comic Sans MS"/>
                <a:sym typeface="Comic Sans MS"/>
              </a:rPr>
              <a:t>.</a:t>
            </a:r>
            <a:endParaRPr sz="1500" dirty="0">
              <a:latin typeface="Comic Sans MS"/>
              <a:ea typeface="Comic Sans MS"/>
              <a:cs typeface="Comic Sans MS"/>
              <a:sym typeface="Comic Sans MS"/>
            </a:endParaRPr>
          </a:p>
          <a:p>
            <a:pPr marL="0" lvl="0" indent="0" algn="l" rtl="0">
              <a:spcBef>
                <a:spcPts val="0"/>
              </a:spcBef>
              <a:spcAft>
                <a:spcPts val="0"/>
              </a:spcAft>
              <a:buNone/>
            </a:pPr>
            <a:endParaRPr sz="1500" dirty="0">
              <a:latin typeface="Comic Sans MS"/>
              <a:ea typeface="Comic Sans MS"/>
              <a:cs typeface="Comic Sans MS"/>
              <a:sym typeface="Comic Sans MS"/>
            </a:endParaRPr>
          </a:p>
          <a:p>
            <a:pPr marL="457200" lvl="0" indent="-323850" algn="l" rtl="0">
              <a:spcBef>
                <a:spcPts val="0"/>
              </a:spcBef>
              <a:spcAft>
                <a:spcPts val="0"/>
              </a:spcAft>
              <a:buSzPts val="1500"/>
              <a:buFont typeface="Comic Sans MS"/>
              <a:buChar char="★"/>
            </a:pPr>
            <a:r>
              <a:rPr lang="en-GB" sz="1500" dirty="0">
                <a:latin typeface="Comic Sans MS"/>
                <a:ea typeface="Comic Sans MS"/>
                <a:cs typeface="Comic Sans MS"/>
                <a:sym typeface="Comic Sans MS"/>
              </a:rPr>
              <a:t>How do we find out about the past? </a:t>
            </a:r>
            <a:endParaRPr sz="1500" dirty="0">
              <a:latin typeface="Comic Sans MS"/>
              <a:ea typeface="Comic Sans MS"/>
              <a:cs typeface="Comic Sans MS"/>
              <a:sym typeface="Comic Sans MS"/>
            </a:endParaRPr>
          </a:p>
          <a:p>
            <a:pPr marL="457200" lvl="0" indent="-323850" algn="l" rtl="0">
              <a:spcBef>
                <a:spcPts val="0"/>
              </a:spcBef>
              <a:spcAft>
                <a:spcPts val="0"/>
              </a:spcAft>
              <a:buSzPts val="1500"/>
              <a:buFont typeface="Comic Sans MS"/>
              <a:buChar char="★"/>
            </a:pPr>
            <a:r>
              <a:rPr lang="en-GB" sz="1500" dirty="0">
                <a:latin typeface="Comic Sans MS"/>
                <a:ea typeface="Comic Sans MS"/>
                <a:cs typeface="Comic Sans MS"/>
                <a:sym typeface="Comic Sans MS"/>
              </a:rPr>
              <a:t>Who owns history? Who does the knowledge of the past belong to?</a:t>
            </a:r>
            <a:endParaRPr sz="1500" dirty="0">
              <a:latin typeface="Comic Sans MS"/>
              <a:ea typeface="Comic Sans MS"/>
              <a:cs typeface="Comic Sans MS"/>
              <a:sym typeface="Comic Sans MS"/>
            </a:endParaRPr>
          </a:p>
          <a:p>
            <a:pPr marL="457200" lvl="0" indent="-323850" algn="l" rtl="0">
              <a:spcBef>
                <a:spcPts val="0"/>
              </a:spcBef>
              <a:spcAft>
                <a:spcPts val="0"/>
              </a:spcAft>
              <a:buSzPts val="1500"/>
              <a:buFont typeface="Calibri"/>
              <a:buChar char="★"/>
            </a:pPr>
            <a:r>
              <a:rPr lang="en-GB" sz="1500" dirty="0">
                <a:latin typeface="Comic Sans MS"/>
                <a:ea typeface="Comic Sans MS"/>
                <a:cs typeface="Comic Sans MS"/>
                <a:sym typeface="Comic Sans MS"/>
              </a:rPr>
              <a:t>Why are certain people telling us certain things about </a:t>
            </a:r>
            <a:r>
              <a:rPr lang="en-GB" sz="1500" b="1" dirty="0">
                <a:latin typeface="Comic Sans MS"/>
                <a:ea typeface="Comic Sans MS"/>
                <a:cs typeface="Comic Sans MS"/>
                <a:sym typeface="Comic Sans MS"/>
              </a:rPr>
              <a:t>their</a:t>
            </a:r>
            <a:r>
              <a:rPr lang="en-GB" sz="1500" dirty="0">
                <a:latin typeface="Comic Sans MS"/>
                <a:ea typeface="Comic Sans MS"/>
                <a:cs typeface="Comic Sans MS"/>
                <a:sym typeface="Comic Sans MS"/>
              </a:rPr>
              <a:t> story?</a:t>
            </a:r>
            <a:endParaRPr sz="1500" dirty="0">
              <a:latin typeface="Comic Sans MS"/>
              <a:ea typeface="Comic Sans MS"/>
              <a:cs typeface="Comic Sans MS"/>
              <a:sym typeface="Comic Sans MS"/>
            </a:endParaRPr>
          </a:p>
          <a:p>
            <a:pPr marL="0" lvl="0" indent="0" algn="l" rtl="0">
              <a:spcBef>
                <a:spcPts val="0"/>
              </a:spcBef>
              <a:spcAft>
                <a:spcPts val="0"/>
              </a:spcAft>
              <a:buNone/>
            </a:pPr>
            <a:endParaRPr sz="1500" dirty="0">
              <a:latin typeface="Comic Sans MS"/>
              <a:ea typeface="Comic Sans MS"/>
              <a:cs typeface="Comic Sans MS"/>
              <a:sym typeface="Comic Sans MS"/>
            </a:endParaRPr>
          </a:p>
          <a:p>
            <a:pPr marL="0" lvl="0" indent="0" algn="l" rtl="0">
              <a:spcBef>
                <a:spcPts val="0"/>
              </a:spcBef>
              <a:spcAft>
                <a:spcPts val="0"/>
              </a:spcAft>
              <a:buNone/>
            </a:pPr>
            <a:r>
              <a:rPr lang="en-GB" sz="1500" dirty="0">
                <a:latin typeface="Comic Sans MS"/>
                <a:ea typeface="Comic Sans MS"/>
                <a:cs typeface="Comic Sans MS"/>
                <a:sym typeface="Comic Sans MS"/>
              </a:rPr>
              <a:t>The stories we have access to are not necessarily the facts of the past – historians must think </a:t>
            </a:r>
            <a:r>
              <a:rPr lang="en-GB" sz="1500" b="1" dirty="0">
                <a:latin typeface="Comic Sans MS"/>
                <a:ea typeface="Comic Sans MS"/>
                <a:cs typeface="Comic Sans MS"/>
                <a:sym typeface="Comic Sans MS"/>
              </a:rPr>
              <a:t>really carefully </a:t>
            </a:r>
            <a:r>
              <a:rPr lang="en-GB" sz="1500" dirty="0">
                <a:latin typeface="Comic Sans MS"/>
                <a:ea typeface="Comic Sans MS"/>
                <a:cs typeface="Comic Sans MS"/>
                <a:sym typeface="Comic Sans MS"/>
              </a:rPr>
              <a:t>about the information they have to try to </a:t>
            </a:r>
            <a:r>
              <a:rPr lang="en-GB" sz="1500" b="1" dirty="0">
                <a:latin typeface="Comic Sans MS"/>
                <a:ea typeface="Comic Sans MS"/>
                <a:cs typeface="Comic Sans MS"/>
                <a:sym typeface="Comic Sans MS"/>
              </a:rPr>
              <a:t>construct </a:t>
            </a:r>
            <a:r>
              <a:rPr lang="en-GB" sz="1500" dirty="0">
                <a:latin typeface="Comic Sans MS"/>
                <a:ea typeface="Comic Sans MS"/>
                <a:cs typeface="Comic Sans MS"/>
                <a:sym typeface="Comic Sans MS"/>
              </a:rPr>
              <a:t>the best possible version of what happened evidence.</a:t>
            </a:r>
            <a:endParaRPr sz="1500" dirty="0">
              <a:latin typeface="Comic Sans MS"/>
              <a:ea typeface="Comic Sans MS"/>
              <a:cs typeface="Comic Sans MS"/>
              <a:sym typeface="Comic Sans MS"/>
            </a:endParaRPr>
          </a:p>
          <a:p>
            <a:pPr marL="0" lvl="0" indent="0" algn="l" rtl="0">
              <a:spcBef>
                <a:spcPts val="0"/>
              </a:spcBef>
              <a:spcAft>
                <a:spcPts val="0"/>
              </a:spcAft>
              <a:buNone/>
            </a:pPr>
            <a:endParaRPr sz="1500" dirty="0">
              <a:latin typeface="Comic Sans MS"/>
              <a:ea typeface="Comic Sans MS"/>
              <a:cs typeface="Comic Sans MS"/>
              <a:sym typeface="Comic Sans MS"/>
            </a:endParaRPr>
          </a:p>
          <a:p>
            <a:pPr marL="0" lvl="0" indent="0" algn="l" rtl="0">
              <a:spcBef>
                <a:spcPts val="0"/>
              </a:spcBef>
              <a:spcAft>
                <a:spcPts val="0"/>
              </a:spcAft>
              <a:buNone/>
            </a:pPr>
            <a:r>
              <a:rPr lang="en-GB" sz="1500" dirty="0">
                <a:latin typeface="Comic Sans MS"/>
                <a:ea typeface="Comic Sans MS"/>
                <a:cs typeface="Comic Sans MS"/>
                <a:sym typeface="Comic Sans MS"/>
              </a:rPr>
              <a:t>We call these</a:t>
            </a:r>
            <a:r>
              <a:rPr lang="en-GB" sz="1500" b="1" dirty="0">
                <a:latin typeface="Comic Sans MS"/>
                <a:ea typeface="Comic Sans MS"/>
                <a:cs typeface="Comic Sans MS"/>
                <a:sym typeface="Comic Sans MS"/>
              </a:rPr>
              <a:t> interpretations</a:t>
            </a:r>
            <a:r>
              <a:rPr lang="en-GB" sz="1500" dirty="0">
                <a:latin typeface="Comic Sans MS"/>
                <a:ea typeface="Comic Sans MS"/>
                <a:cs typeface="Comic Sans MS"/>
                <a:sym typeface="Comic Sans MS"/>
              </a:rPr>
              <a:t> in history – a person’s view of the past.</a:t>
            </a:r>
            <a:endParaRPr sz="1500" dirty="0">
              <a:latin typeface="Comic Sans MS"/>
              <a:ea typeface="Comic Sans MS"/>
              <a:cs typeface="Comic Sans MS"/>
              <a:sym typeface="Comic Sans MS"/>
            </a:endParaRPr>
          </a:p>
        </p:txBody>
      </p:sp>
      <p:sp>
        <p:nvSpPr>
          <p:cNvPr id="128" name="Google Shape;128;p26"/>
          <p:cNvSpPr txBox="1"/>
          <p:nvPr/>
        </p:nvSpPr>
        <p:spPr>
          <a:xfrm>
            <a:off x="4686175" y="1128600"/>
            <a:ext cx="2352600" cy="3359400"/>
          </a:xfrm>
          <a:prstGeom prst="rect">
            <a:avLst/>
          </a:prstGeom>
          <a:noFill/>
          <a:ln>
            <a:noFill/>
          </a:ln>
        </p:spPr>
        <p:txBody>
          <a:bodyPr spcFirstLastPara="1" wrap="square" lIns="91425" tIns="91425" rIns="91425" bIns="91425" anchor="t" anchorCtr="0">
            <a:noAutofit/>
          </a:bodyPr>
          <a:lstStyle/>
          <a:p>
            <a:pPr marL="0" lvl="0" indent="0" algn="l" rtl="0">
              <a:lnSpc>
                <a:spcPct val="300000"/>
              </a:lnSpc>
              <a:spcBef>
                <a:spcPts val="0"/>
              </a:spcBef>
              <a:spcAft>
                <a:spcPts val="0"/>
              </a:spcAft>
              <a:buNone/>
            </a:pPr>
            <a:r>
              <a:rPr lang="en-GB" sz="1300" dirty="0">
                <a:latin typeface="Comic Sans MS"/>
                <a:ea typeface="Comic Sans MS"/>
                <a:cs typeface="Comic Sans MS"/>
                <a:sym typeface="Comic Sans MS"/>
              </a:rPr>
              <a:t>History </a:t>
            </a:r>
            <a:endParaRPr sz="1300" dirty="0">
              <a:latin typeface="Comic Sans MS"/>
              <a:ea typeface="Comic Sans MS"/>
              <a:cs typeface="Comic Sans MS"/>
              <a:sym typeface="Comic Sans MS"/>
            </a:endParaRPr>
          </a:p>
          <a:p>
            <a:pPr marL="0" lvl="0" indent="0" algn="l" rtl="0">
              <a:lnSpc>
                <a:spcPct val="300000"/>
              </a:lnSpc>
              <a:spcBef>
                <a:spcPts val="0"/>
              </a:spcBef>
              <a:spcAft>
                <a:spcPts val="0"/>
              </a:spcAft>
              <a:buNone/>
            </a:pPr>
            <a:r>
              <a:rPr lang="en-GB" sz="1300" dirty="0">
                <a:latin typeface="Comic Sans MS"/>
                <a:ea typeface="Comic Sans MS"/>
                <a:cs typeface="Comic Sans MS"/>
                <a:sym typeface="Comic Sans MS"/>
              </a:rPr>
              <a:t>Historian</a:t>
            </a:r>
            <a:endParaRPr sz="1300" dirty="0">
              <a:latin typeface="Comic Sans MS"/>
              <a:ea typeface="Comic Sans MS"/>
              <a:cs typeface="Comic Sans MS"/>
              <a:sym typeface="Comic Sans MS"/>
            </a:endParaRPr>
          </a:p>
          <a:p>
            <a:pPr marL="0" lvl="0" indent="0" algn="l" rtl="0">
              <a:lnSpc>
                <a:spcPct val="300000"/>
              </a:lnSpc>
              <a:spcBef>
                <a:spcPts val="0"/>
              </a:spcBef>
              <a:spcAft>
                <a:spcPts val="0"/>
              </a:spcAft>
              <a:buClr>
                <a:schemeClr val="dk1"/>
              </a:buClr>
              <a:buSzPts val="1100"/>
              <a:buFont typeface="Arial"/>
              <a:buNone/>
            </a:pPr>
            <a:r>
              <a:rPr lang="en-GB" sz="1300" dirty="0">
                <a:solidFill>
                  <a:schemeClr val="dk1"/>
                </a:solidFill>
                <a:latin typeface="Comic Sans MS"/>
                <a:ea typeface="Comic Sans MS"/>
                <a:cs typeface="Comic Sans MS"/>
                <a:sym typeface="Comic Sans MS"/>
              </a:rPr>
              <a:t>Interpretation </a:t>
            </a:r>
            <a:endParaRPr sz="1300" dirty="0">
              <a:latin typeface="Comic Sans MS"/>
              <a:ea typeface="Comic Sans MS"/>
              <a:cs typeface="Comic Sans MS"/>
              <a:sym typeface="Comic Sans MS"/>
            </a:endParaRPr>
          </a:p>
          <a:p>
            <a:pPr marL="0" lvl="0" indent="0" algn="l" rtl="0">
              <a:lnSpc>
                <a:spcPct val="300000"/>
              </a:lnSpc>
              <a:spcBef>
                <a:spcPts val="0"/>
              </a:spcBef>
              <a:spcAft>
                <a:spcPts val="0"/>
              </a:spcAft>
              <a:buNone/>
            </a:pPr>
            <a:r>
              <a:rPr lang="en-GB" sz="1300" dirty="0">
                <a:latin typeface="Comic Sans MS"/>
                <a:ea typeface="Comic Sans MS"/>
                <a:cs typeface="Comic Sans MS"/>
                <a:sym typeface="Comic Sans MS"/>
              </a:rPr>
              <a:t>Chronology</a:t>
            </a:r>
            <a:endParaRPr sz="1300" dirty="0">
              <a:latin typeface="Comic Sans MS"/>
              <a:ea typeface="Comic Sans MS"/>
              <a:cs typeface="Comic Sans MS"/>
              <a:sym typeface="Comic Sans MS"/>
            </a:endParaRPr>
          </a:p>
          <a:p>
            <a:pPr marL="0" lvl="0" indent="0" algn="l" rtl="0">
              <a:lnSpc>
                <a:spcPct val="300000"/>
              </a:lnSpc>
              <a:spcBef>
                <a:spcPts val="0"/>
              </a:spcBef>
              <a:spcAft>
                <a:spcPts val="0"/>
              </a:spcAft>
              <a:buNone/>
            </a:pPr>
            <a:r>
              <a:rPr lang="en-GB" sz="1300" dirty="0">
                <a:latin typeface="Comic Sans MS"/>
                <a:ea typeface="Comic Sans MS"/>
                <a:cs typeface="Comic Sans MS"/>
                <a:sym typeface="Comic Sans MS"/>
              </a:rPr>
              <a:t>Primary source</a:t>
            </a:r>
            <a:endParaRPr sz="1300" dirty="0">
              <a:latin typeface="Comic Sans MS"/>
              <a:ea typeface="Comic Sans MS"/>
              <a:cs typeface="Comic Sans MS"/>
              <a:sym typeface="Comic Sans MS"/>
            </a:endParaRPr>
          </a:p>
          <a:p>
            <a:pPr marL="0" lvl="0" indent="0" algn="l" rtl="0">
              <a:lnSpc>
                <a:spcPct val="300000"/>
              </a:lnSpc>
              <a:spcBef>
                <a:spcPts val="0"/>
              </a:spcBef>
              <a:spcAft>
                <a:spcPts val="0"/>
              </a:spcAft>
              <a:buNone/>
            </a:pPr>
            <a:r>
              <a:rPr lang="en-GB" sz="1300" dirty="0">
                <a:latin typeface="Comic Sans MS"/>
                <a:ea typeface="Comic Sans MS"/>
                <a:cs typeface="Comic Sans MS"/>
                <a:sym typeface="Comic Sans MS"/>
              </a:rPr>
              <a:t>Secondary source</a:t>
            </a:r>
            <a:endParaRPr sz="1300" dirty="0">
              <a:latin typeface="Comic Sans MS"/>
              <a:ea typeface="Comic Sans MS"/>
              <a:cs typeface="Comic Sans MS"/>
              <a:sym typeface="Comic Sans MS"/>
            </a:endParaRPr>
          </a:p>
          <a:p>
            <a:pPr marL="0" lvl="0" indent="0" algn="l" rtl="0">
              <a:lnSpc>
                <a:spcPct val="300000"/>
              </a:lnSpc>
              <a:spcBef>
                <a:spcPts val="0"/>
              </a:spcBef>
              <a:spcAft>
                <a:spcPts val="0"/>
              </a:spcAft>
              <a:buNone/>
            </a:pPr>
            <a:endParaRPr sz="1300" dirty="0">
              <a:latin typeface="Comic Sans MS"/>
              <a:ea typeface="Comic Sans MS"/>
              <a:cs typeface="Comic Sans MS"/>
              <a:sym typeface="Comic Sans MS"/>
            </a:endParaRPr>
          </a:p>
          <a:p>
            <a:pPr marL="0" lvl="0" indent="0" algn="l" rtl="0">
              <a:lnSpc>
                <a:spcPct val="300000"/>
              </a:lnSpc>
              <a:spcBef>
                <a:spcPts val="0"/>
              </a:spcBef>
              <a:spcAft>
                <a:spcPts val="0"/>
              </a:spcAft>
              <a:buNone/>
            </a:pPr>
            <a:endParaRPr dirty="0">
              <a:latin typeface="Comic Sans MS"/>
              <a:ea typeface="Comic Sans MS"/>
              <a:cs typeface="Comic Sans MS"/>
              <a:sym typeface="Comic Sans MS"/>
            </a:endParaRPr>
          </a:p>
          <a:p>
            <a:pPr marL="0" lvl="0" indent="0" algn="l" rtl="0">
              <a:lnSpc>
                <a:spcPct val="170000"/>
              </a:lnSpc>
              <a:spcBef>
                <a:spcPts val="0"/>
              </a:spcBef>
              <a:spcAft>
                <a:spcPts val="0"/>
              </a:spcAft>
              <a:buNone/>
            </a:pPr>
            <a:endParaRPr sz="1100" dirty="0">
              <a:latin typeface="Comic Sans MS"/>
              <a:ea typeface="Comic Sans MS"/>
              <a:cs typeface="Comic Sans MS"/>
              <a:sym typeface="Comic Sans MS"/>
            </a:endParaRPr>
          </a:p>
          <a:p>
            <a:pPr marL="0" lvl="0" indent="0" algn="l" rtl="0">
              <a:lnSpc>
                <a:spcPct val="170000"/>
              </a:lnSpc>
              <a:spcBef>
                <a:spcPts val="0"/>
              </a:spcBef>
              <a:spcAft>
                <a:spcPts val="0"/>
              </a:spcAft>
              <a:buNone/>
            </a:pPr>
            <a:r>
              <a:rPr lang="en-GB" sz="1100" dirty="0">
                <a:latin typeface="Comic Sans MS"/>
                <a:ea typeface="Comic Sans MS"/>
                <a:cs typeface="Comic Sans MS"/>
                <a:sym typeface="Comic Sans MS"/>
              </a:rPr>
              <a:t> </a:t>
            </a:r>
            <a:endParaRPr sz="1100" dirty="0">
              <a:latin typeface="Comic Sans MS"/>
              <a:ea typeface="Comic Sans MS"/>
              <a:cs typeface="Comic Sans MS"/>
              <a:sym typeface="Comic Sans MS"/>
            </a:endParaRPr>
          </a:p>
        </p:txBody>
      </p:sp>
      <p:pic>
        <p:nvPicPr>
          <p:cNvPr id="129" name="Google Shape;129;p26"/>
          <p:cNvPicPr preferRelativeResize="0"/>
          <p:nvPr/>
        </p:nvPicPr>
        <p:blipFill>
          <a:blip r:embed="rId3">
            <a:alphaModFix/>
          </a:blip>
          <a:stretch>
            <a:fillRect/>
          </a:stretch>
        </p:blipFill>
        <p:spPr>
          <a:xfrm>
            <a:off x="2217995" y="187993"/>
            <a:ext cx="904733" cy="517611"/>
          </a:xfrm>
          <a:prstGeom prst="rect">
            <a:avLst/>
          </a:prstGeom>
          <a:noFill/>
          <a:ln>
            <a:noFill/>
          </a:ln>
        </p:spPr>
      </p:pic>
      <p:pic>
        <p:nvPicPr>
          <p:cNvPr id="130" name="Google Shape;130;p26"/>
          <p:cNvPicPr preferRelativeResize="0"/>
          <p:nvPr/>
        </p:nvPicPr>
        <p:blipFill>
          <a:blip r:embed="rId4">
            <a:alphaModFix/>
          </a:blip>
          <a:stretch>
            <a:fillRect/>
          </a:stretch>
        </p:blipFill>
        <p:spPr>
          <a:xfrm>
            <a:off x="3411618" y="9316"/>
            <a:ext cx="426000" cy="742125"/>
          </a:xfrm>
          <a:prstGeom prst="rect">
            <a:avLst/>
          </a:prstGeom>
          <a:noFill/>
          <a:ln>
            <a:noFill/>
          </a:ln>
        </p:spPr>
      </p:pic>
      <p:pic>
        <p:nvPicPr>
          <p:cNvPr id="131" name="Google Shape;131;p26"/>
          <p:cNvPicPr preferRelativeResize="0"/>
          <p:nvPr/>
        </p:nvPicPr>
        <p:blipFill rotWithShape="1">
          <a:blip r:embed="rId5">
            <a:alphaModFix/>
          </a:blip>
          <a:srcRect l="30862" t="20808" r="31158" b="20953"/>
          <a:stretch/>
        </p:blipFill>
        <p:spPr>
          <a:xfrm>
            <a:off x="2949597" y="16951"/>
            <a:ext cx="498300" cy="455100"/>
          </a:xfrm>
          <a:prstGeom prst="ellipse">
            <a:avLst/>
          </a:prstGeom>
          <a:noFill/>
          <a:ln>
            <a:noFill/>
          </a:ln>
        </p:spPr>
      </p:pic>
      <p:pic>
        <p:nvPicPr>
          <p:cNvPr id="132" name="Google Shape;132;p26"/>
          <p:cNvPicPr preferRelativeResize="0"/>
          <p:nvPr/>
        </p:nvPicPr>
        <p:blipFill>
          <a:blip r:embed="rId6">
            <a:alphaModFix/>
          </a:blip>
          <a:stretch>
            <a:fillRect/>
          </a:stretch>
        </p:blipFill>
        <p:spPr>
          <a:xfrm>
            <a:off x="3809295" y="55185"/>
            <a:ext cx="700469" cy="650397"/>
          </a:xfrm>
          <a:prstGeom prst="rect">
            <a:avLst/>
          </a:prstGeom>
          <a:noFill/>
          <a:ln>
            <a:noFill/>
          </a:ln>
        </p:spPr>
      </p:pic>
      <p:pic>
        <p:nvPicPr>
          <p:cNvPr id="133" name="Google Shape;133;p26"/>
          <p:cNvPicPr preferRelativeResize="0"/>
          <p:nvPr/>
        </p:nvPicPr>
        <p:blipFill>
          <a:blip r:embed="rId7">
            <a:alphaModFix/>
          </a:blip>
          <a:stretch>
            <a:fillRect/>
          </a:stretch>
        </p:blipFill>
        <p:spPr>
          <a:xfrm>
            <a:off x="1651599" y="40038"/>
            <a:ext cx="566400" cy="520972"/>
          </a:xfrm>
          <a:prstGeom prst="rect">
            <a:avLst/>
          </a:prstGeom>
          <a:noFill/>
          <a:ln>
            <a:noFill/>
          </a:ln>
        </p:spPr>
      </p:pic>
      <p:sp>
        <p:nvSpPr>
          <p:cNvPr id="134" name="Google Shape;134;p26"/>
          <p:cNvSpPr txBox="1"/>
          <p:nvPr/>
        </p:nvSpPr>
        <p:spPr>
          <a:xfrm>
            <a:off x="6405375" y="1107975"/>
            <a:ext cx="2738700" cy="389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200" dirty="0">
                <a:solidFill>
                  <a:schemeClr val="dk1"/>
                </a:solidFill>
                <a:latin typeface="Comic Sans MS"/>
                <a:ea typeface="Comic Sans MS"/>
                <a:cs typeface="Comic Sans MS"/>
                <a:sym typeface="Comic Sans MS"/>
              </a:rPr>
              <a:t>A source made after the event used to assess the event</a:t>
            </a:r>
            <a:endParaRPr sz="1200" dirty="0">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None/>
            </a:pPr>
            <a:r>
              <a:rPr lang="en-GB" sz="1200" dirty="0">
                <a:latin typeface="Comic Sans MS"/>
                <a:ea typeface="Comic Sans MS"/>
                <a:cs typeface="Comic Sans MS"/>
                <a:sym typeface="Comic Sans MS"/>
              </a:rPr>
              <a:t>A person’s evidenced viewpoint of the past</a:t>
            </a:r>
            <a:endParaRPr sz="1200" dirty="0">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None/>
            </a:pPr>
            <a:r>
              <a:rPr lang="en-GB" sz="1200" dirty="0">
                <a:solidFill>
                  <a:schemeClr val="dk1"/>
                </a:solidFill>
                <a:latin typeface="Comic Sans MS"/>
                <a:ea typeface="Comic Sans MS"/>
                <a:cs typeface="Comic Sans MS"/>
                <a:sym typeface="Comic Sans MS"/>
              </a:rPr>
              <a:t>The study of past events </a:t>
            </a:r>
            <a:endParaRPr sz="1200" dirty="0">
              <a:solidFill>
                <a:schemeClr val="dk1"/>
              </a:solidFill>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endParaRPr sz="12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None/>
            </a:pPr>
            <a:r>
              <a:rPr lang="en-GB" sz="1200" dirty="0">
                <a:latin typeface="Comic Sans MS"/>
                <a:ea typeface="Comic Sans MS"/>
                <a:cs typeface="Comic Sans MS"/>
                <a:sym typeface="Comic Sans MS"/>
              </a:rPr>
              <a:t>Putting events or dates in order of when they happened</a:t>
            </a:r>
            <a:endParaRPr sz="1200" dirty="0">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r>
              <a:rPr lang="en-GB" sz="1200" dirty="0">
                <a:solidFill>
                  <a:schemeClr val="dk1"/>
                </a:solidFill>
                <a:latin typeface="Comic Sans MS"/>
                <a:ea typeface="Comic Sans MS"/>
                <a:cs typeface="Comic Sans MS"/>
                <a:sym typeface="Comic Sans MS"/>
              </a:rPr>
              <a:t>An expert on certain topics of history</a:t>
            </a:r>
            <a:endParaRPr sz="1200" dirty="0">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r>
              <a:rPr lang="en-GB" sz="1200" dirty="0">
                <a:solidFill>
                  <a:schemeClr val="dk1"/>
                </a:solidFill>
                <a:latin typeface="Comic Sans MS"/>
                <a:ea typeface="Comic Sans MS"/>
                <a:cs typeface="Comic Sans MS"/>
                <a:sym typeface="Comic Sans MS"/>
              </a:rPr>
              <a:t>A source is a written or produced at the time</a:t>
            </a:r>
            <a:endParaRPr sz="1200" dirty="0">
              <a:latin typeface="Comic Sans MS"/>
              <a:ea typeface="Comic Sans MS"/>
              <a:cs typeface="Comic Sans MS"/>
              <a:sym typeface="Comic Sans MS"/>
            </a:endParaRPr>
          </a:p>
          <a:p>
            <a:pPr marL="0" lvl="0" indent="0" algn="l" rtl="0">
              <a:spcBef>
                <a:spcPts val="0"/>
              </a:spcBef>
              <a:spcAft>
                <a:spcPts val="0"/>
              </a:spcAft>
              <a:buNone/>
            </a:pPr>
            <a:endParaRPr sz="1200" dirty="0">
              <a:latin typeface="Comic Sans MS"/>
              <a:ea typeface="Comic Sans MS"/>
              <a:cs typeface="Comic Sans MS"/>
              <a:sym typeface="Comic Sans MS"/>
            </a:endParaRPr>
          </a:p>
          <a:p>
            <a:pPr marL="0" lvl="0" indent="0" algn="l" rtl="0">
              <a:spcBef>
                <a:spcPts val="0"/>
              </a:spcBef>
              <a:spcAft>
                <a:spcPts val="0"/>
              </a:spcAft>
              <a:buNone/>
            </a:pPr>
            <a:endParaRPr sz="1300" dirty="0">
              <a:latin typeface="Comic Sans MS"/>
              <a:ea typeface="Comic Sans MS"/>
              <a:cs typeface="Comic Sans MS"/>
              <a:sym typeface="Comic Sans MS"/>
            </a:endParaRPr>
          </a:p>
        </p:txBody>
      </p:sp>
      <p:sp>
        <p:nvSpPr>
          <p:cNvPr id="135" name="Google Shape;135;p26"/>
          <p:cNvSpPr txBox="1"/>
          <p:nvPr/>
        </p:nvSpPr>
        <p:spPr>
          <a:xfrm>
            <a:off x="4628925" y="365775"/>
            <a:ext cx="4380300" cy="74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latin typeface="Comic Sans MS"/>
                <a:ea typeface="Comic Sans MS"/>
                <a:cs typeface="Comic Sans MS"/>
                <a:sym typeface="Comic Sans MS"/>
              </a:rPr>
              <a:t>If you get stuck come back to this once you have completed the booklet.</a:t>
            </a:r>
            <a:endParaRPr b="1">
              <a:latin typeface="Comic Sans MS"/>
              <a:ea typeface="Comic Sans MS"/>
              <a:cs typeface="Comic Sans MS"/>
              <a:sym typeface="Comic Sans MS"/>
            </a:endParaRPr>
          </a:p>
        </p:txBody>
      </p:sp>
      <p:sp>
        <p:nvSpPr>
          <p:cNvPr id="136" name="Google Shape;136;p26"/>
          <p:cNvSpPr txBox="1"/>
          <p:nvPr/>
        </p:nvSpPr>
        <p:spPr>
          <a:xfrm>
            <a:off x="5678400" y="4726350"/>
            <a:ext cx="3465600" cy="400200"/>
          </a:xfrm>
          <a:prstGeom prst="rect">
            <a:avLst/>
          </a:prstGeom>
          <a:solidFill>
            <a:srgbClr val="D5A6BD"/>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Match the words to the definitions!</a:t>
            </a:r>
            <a:endParaRPr b="1">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cxnSp>
        <p:nvCxnSpPr>
          <p:cNvPr id="141" name="Google Shape;141;p27"/>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142" name="Google Shape;142;p27"/>
          <p:cNvSpPr/>
          <p:nvPr/>
        </p:nvSpPr>
        <p:spPr>
          <a:xfrm>
            <a:off x="452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3</a:t>
            </a:r>
            <a:endParaRPr b="1">
              <a:latin typeface="Calibri"/>
              <a:ea typeface="Calibri"/>
              <a:cs typeface="Calibri"/>
              <a:sym typeface="Calibri"/>
            </a:endParaRPr>
          </a:p>
        </p:txBody>
      </p:sp>
      <p:sp>
        <p:nvSpPr>
          <p:cNvPr id="143" name="Google Shape;143;p27"/>
          <p:cNvSpPr/>
          <p:nvPr/>
        </p:nvSpPr>
        <p:spPr>
          <a:xfrm>
            <a:off x="46289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4</a:t>
            </a:r>
            <a:endParaRPr b="1">
              <a:latin typeface="Calibri"/>
              <a:ea typeface="Calibri"/>
              <a:cs typeface="Calibri"/>
              <a:sym typeface="Calibri"/>
            </a:endParaRPr>
          </a:p>
        </p:txBody>
      </p:sp>
      <p:sp>
        <p:nvSpPr>
          <p:cNvPr id="144" name="Google Shape;144;p27"/>
          <p:cNvSpPr/>
          <p:nvPr/>
        </p:nvSpPr>
        <p:spPr>
          <a:xfrm>
            <a:off x="566737" y="16950"/>
            <a:ext cx="3419886" cy="956872"/>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How well do you </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know your history?</a:t>
            </a:r>
          </a:p>
        </p:txBody>
      </p:sp>
      <p:pic>
        <p:nvPicPr>
          <p:cNvPr id="145" name="Google Shape;145;p27"/>
          <p:cNvPicPr preferRelativeResize="0"/>
          <p:nvPr/>
        </p:nvPicPr>
        <p:blipFill>
          <a:blip r:embed="rId3">
            <a:alphaModFix/>
          </a:blip>
          <a:stretch>
            <a:fillRect/>
          </a:stretch>
        </p:blipFill>
        <p:spPr>
          <a:xfrm>
            <a:off x="5726025" y="108100"/>
            <a:ext cx="2055076" cy="2078176"/>
          </a:xfrm>
          <a:prstGeom prst="rect">
            <a:avLst/>
          </a:prstGeom>
          <a:noFill/>
          <a:ln>
            <a:noFill/>
          </a:ln>
        </p:spPr>
      </p:pic>
      <p:sp>
        <p:nvSpPr>
          <p:cNvPr id="146" name="Google Shape;146;p27"/>
          <p:cNvSpPr txBox="1"/>
          <p:nvPr/>
        </p:nvSpPr>
        <p:spPr>
          <a:xfrm>
            <a:off x="4835550" y="2644200"/>
            <a:ext cx="3933900" cy="370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Born</a:t>
            </a:r>
            <a:r>
              <a:rPr lang="en-GB">
                <a:latin typeface="Comic Sans MS"/>
                <a:ea typeface="Comic Sans MS"/>
                <a:cs typeface="Comic Sans MS"/>
                <a:sym typeface="Comic Sans MS"/>
              </a:rPr>
              <a:t> - 28th June 1491</a:t>
            </a:r>
            <a:endParaRPr>
              <a:latin typeface="Comic Sans MS"/>
              <a:ea typeface="Comic Sans MS"/>
              <a:cs typeface="Comic Sans MS"/>
              <a:sym typeface="Comic Sans MS"/>
            </a:endParaRPr>
          </a:p>
        </p:txBody>
      </p:sp>
      <p:sp>
        <p:nvSpPr>
          <p:cNvPr id="147" name="Google Shape;147;p27"/>
          <p:cNvSpPr txBox="1"/>
          <p:nvPr/>
        </p:nvSpPr>
        <p:spPr>
          <a:xfrm>
            <a:off x="4835550" y="3022075"/>
            <a:ext cx="3933900" cy="370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Died</a:t>
            </a:r>
            <a:r>
              <a:rPr lang="en-GB">
                <a:latin typeface="Comic Sans MS"/>
                <a:ea typeface="Comic Sans MS"/>
                <a:cs typeface="Comic Sans MS"/>
                <a:sym typeface="Comic Sans MS"/>
              </a:rPr>
              <a:t> - 28th January 1547</a:t>
            </a:r>
            <a:endParaRPr>
              <a:latin typeface="Comic Sans MS"/>
              <a:ea typeface="Comic Sans MS"/>
              <a:cs typeface="Comic Sans MS"/>
              <a:sym typeface="Comic Sans MS"/>
            </a:endParaRPr>
          </a:p>
        </p:txBody>
      </p:sp>
      <p:sp>
        <p:nvSpPr>
          <p:cNvPr id="148" name="Google Shape;148;p27"/>
          <p:cNvSpPr txBox="1"/>
          <p:nvPr/>
        </p:nvSpPr>
        <p:spPr>
          <a:xfrm>
            <a:off x="4835550" y="3399950"/>
            <a:ext cx="3933900" cy="1332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Two Key Facts</a:t>
            </a:r>
            <a:endParaRPr b="1">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a:latin typeface="Comic Sans MS"/>
                <a:ea typeface="Comic Sans MS"/>
                <a:cs typeface="Comic Sans MS"/>
                <a:sym typeface="Comic Sans MS"/>
              </a:rPr>
              <a:t>Married six times</a:t>
            </a:r>
            <a:endParaRPr>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a:latin typeface="Comic Sans MS"/>
                <a:ea typeface="Comic Sans MS"/>
                <a:cs typeface="Comic Sans MS"/>
                <a:sym typeface="Comic Sans MS"/>
              </a:rPr>
              <a:t>He loved sports and music, he was a good fighter in a battle, and he was well educated.</a:t>
            </a:r>
            <a:endParaRPr>
              <a:latin typeface="Comic Sans MS"/>
              <a:ea typeface="Comic Sans MS"/>
              <a:cs typeface="Comic Sans MS"/>
              <a:sym typeface="Comic Sans MS"/>
            </a:endParaRPr>
          </a:p>
        </p:txBody>
      </p:sp>
      <p:sp>
        <p:nvSpPr>
          <p:cNvPr id="149" name="Google Shape;149;p27"/>
          <p:cNvSpPr txBox="1"/>
          <p:nvPr/>
        </p:nvSpPr>
        <p:spPr>
          <a:xfrm>
            <a:off x="4835550" y="2266325"/>
            <a:ext cx="3933900" cy="370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Name</a:t>
            </a:r>
            <a:r>
              <a:rPr lang="en-GB">
                <a:latin typeface="Comic Sans MS"/>
                <a:ea typeface="Comic Sans MS"/>
                <a:cs typeface="Comic Sans MS"/>
                <a:sym typeface="Comic Sans MS"/>
              </a:rPr>
              <a:t> - King Henry VIII</a:t>
            </a:r>
            <a:endParaRPr>
              <a:latin typeface="Comic Sans MS"/>
              <a:ea typeface="Comic Sans MS"/>
              <a:cs typeface="Comic Sans MS"/>
              <a:sym typeface="Comic Sans MS"/>
            </a:endParaRPr>
          </a:p>
        </p:txBody>
      </p:sp>
      <p:sp>
        <p:nvSpPr>
          <p:cNvPr id="150" name="Google Shape;150;p27"/>
          <p:cNvSpPr txBox="1"/>
          <p:nvPr/>
        </p:nvSpPr>
        <p:spPr>
          <a:xfrm>
            <a:off x="143675" y="1076575"/>
            <a:ext cx="4422600" cy="39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latin typeface="Comic Sans MS"/>
                <a:ea typeface="Comic Sans MS"/>
                <a:cs typeface="Comic Sans MS"/>
                <a:sym typeface="Comic Sans MS"/>
              </a:rPr>
              <a:t>A good way to learn about important people within history is to make a fact file.</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On the next page is a fact file about Henry VIII. A fact file includes important information about a historical person.</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On page 5 there is an empty fact file template. Choose a historical person and create your own fact file. Include their name, when they were born, when they died and as well as two key facts about them. Don’t forget to include an image, try drawing your own.</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If you cannot think of a historical person why not use one of these examples</a:t>
            </a:r>
            <a:endParaRPr dirty="0">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dirty="0">
                <a:latin typeface="Comic Sans MS"/>
                <a:ea typeface="Comic Sans MS"/>
                <a:cs typeface="Comic Sans MS"/>
                <a:sym typeface="Comic Sans MS"/>
              </a:rPr>
              <a:t>Eleanor Roosevelt       - Winston Churchill </a:t>
            </a:r>
            <a:endParaRPr dirty="0">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dirty="0">
                <a:latin typeface="Comic Sans MS"/>
                <a:ea typeface="Comic Sans MS"/>
                <a:cs typeface="Comic Sans MS"/>
                <a:sym typeface="Comic Sans MS"/>
              </a:rPr>
              <a:t>Queen Elizabeth I      - Mansa Musa</a:t>
            </a:r>
            <a:endParaRPr dirty="0">
              <a:latin typeface="Comic Sans MS"/>
              <a:ea typeface="Comic Sans MS"/>
              <a:cs typeface="Comic Sans MS"/>
              <a:sym typeface="Comic Sans MS"/>
            </a:endParaRPr>
          </a:p>
        </p:txBody>
      </p:sp>
      <p:grpSp>
        <p:nvGrpSpPr>
          <p:cNvPr id="151" name="Google Shape;151;p27"/>
          <p:cNvGrpSpPr/>
          <p:nvPr/>
        </p:nvGrpSpPr>
        <p:grpSpPr>
          <a:xfrm>
            <a:off x="7781098" y="16952"/>
            <a:ext cx="1362903" cy="1803114"/>
            <a:chOff x="7751500" y="216028"/>
            <a:chExt cx="1136700" cy="1608200"/>
          </a:xfrm>
        </p:grpSpPr>
        <p:pic>
          <p:nvPicPr>
            <p:cNvPr id="152" name="Google Shape;152;p27"/>
            <p:cNvPicPr preferRelativeResize="0"/>
            <p:nvPr/>
          </p:nvPicPr>
          <p:blipFill>
            <a:blip r:embed="rId4">
              <a:alphaModFix/>
            </a:blip>
            <a:stretch>
              <a:fillRect/>
            </a:stretch>
          </p:blipFill>
          <p:spPr>
            <a:xfrm>
              <a:off x="7779550" y="216028"/>
              <a:ext cx="1083950" cy="1608200"/>
            </a:xfrm>
            <a:prstGeom prst="rect">
              <a:avLst/>
            </a:prstGeom>
            <a:noFill/>
            <a:ln>
              <a:noFill/>
            </a:ln>
          </p:spPr>
        </p:pic>
        <p:sp>
          <p:nvSpPr>
            <p:cNvPr id="153" name="Google Shape;153;p27"/>
            <p:cNvSpPr txBox="1"/>
            <p:nvPr/>
          </p:nvSpPr>
          <p:spPr>
            <a:xfrm rot="-348789">
              <a:off x="7777813" y="571814"/>
              <a:ext cx="1084075" cy="57565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950" b="1">
                  <a:latin typeface="Comic Sans MS"/>
                  <a:ea typeface="Comic Sans MS"/>
                  <a:cs typeface="Comic Sans MS"/>
                  <a:sym typeface="Comic Sans MS"/>
                </a:rPr>
                <a:t>Did you know...</a:t>
              </a:r>
              <a:endParaRPr sz="950" b="1">
                <a:latin typeface="Comic Sans MS"/>
                <a:ea typeface="Comic Sans MS"/>
                <a:cs typeface="Comic Sans MS"/>
                <a:sym typeface="Comic Sans MS"/>
              </a:endParaRPr>
            </a:p>
            <a:p>
              <a:pPr marL="0" lvl="0" indent="0" algn="ctr" rtl="0">
                <a:spcBef>
                  <a:spcPts val="0"/>
                </a:spcBef>
                <a:spcAft>
                  <a:spcPts val="0"/>
                </a:spcAft>
                <a:buNone/>
              </a:pPr>
              <a:r>
                <a:rPr lang="en-GB" sz="950" b="1">
                  <a:latin typeface="Comic Sans MS"/>
                  <a:ea typeface="Comic Sans MS"/>
                  <a:cs typeface="Comic Sans MS"/>
                  <a:sym typeface="Comic Sans MS"/>
                </a:rPr>
                <a:t>Rats killed over 75 million Europeans in the Middle Ages</a:t>
              </a:r>
              <a:endParaRPr sz="950" b="1">
                <a:latin typeface="Comic Sans MS"/>
                <a:ea typeface="Comic Sans MS"/>
                <a:cs typeface="Comic Sans MS"/>
                <a:sym typeface="Comic Sans MS"/>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cxnSp>
        <p:nvCxnSpPr>
          <p:cNvPr id="158" name="Google Shape;158;p28"/>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159" name="Google Shape;159;p28"/>
          <p:cNvSpPr/>
          <p:nvPr/>
        </p:nvSpPr>
        <p:spPr>
          <a:xfrm>
            <a:off x="452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5</a:t>
            </a:r>
            <a:endParaRPr b="1">
              <a:latin typeface="Calibri"/>
              <a:ea typeface="Calibri"/>
              <a:cs typeface="Calibri"/>
              <a:sym typeface="Calibri"/>
            </a:endParaRPr>
          </a:p>
        </p:txBody>
      </p:sp>
      <p:sp>
        <p:nvSpPr>
          <p:cNvPr id="160" name="Google Shape;160;p28"/>
          <p:cNvSpPr/>
          <p:nvPr/>
        </p:nvSpPr>
        <p:spPr>
          <a:xfrm>
            <a:off x="46289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6</a:t>
            </a:r>
            <a:endParaRPr b="1">
              <a:latin typeface="Calibri"/>
              <a:ea typeface="Calibri"/>
              <a:cs typeface="Calibri"/>
              <a:sym typeface="Calibri"/>
            </a:endParaRPr>
          </a:p>
        </p:txBody>
      </p:sp>
      <p:sp>
        <p:nvSpPr>
          <p:cNvPr id="161" name="Google Shape;161;p28"/>
          <p:cNvSpPr/>
          <p:nvPr/>
        </p:nvSpPr>
        <p:spPr>
          <a:xfrm>
            <a:off x="45225" y="118850"/>
            <a:ext cx="2609673" cy="248525"/>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Create your own fact file</a:t>
            </a:r>
          </a:p>
        </p:txBody>
      </p:sp>
      <p:sp>
        <p:nvSpPr>
          <p:cNvPr id="162" name="Google Shape;162;p28"/>
          <p:cNvSpPr txBox="1"/>
          <p:nvPr/>
        </p:nvSpPr>
        <p:spPr>
          <a:xfrm>
            <a:off x="330375" y="2662450"/>
            <a:ext cx="3933900" cy="370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Born</a:t>
            </a:r>
            <a:r>
              <a:rPr lang="en-GB">
                <a:latin typeface="Comic Sans MS"/>
                <a:ea typeface="Comic Sans MS"/>
                <a:cs typeface="Comic Sans MS"/>
                <a:sym typeface="Comic Sans MS"/>
              </a:rPr>
              <a:t> - </a:t>
            </a:r>
            <a:endParaRPr>
              <a:latin typeface="Comic Sans MS"/>
              <a:ea typeface="Comic Sans MS"/>
              <a:cs typeface="Comic Sans MS"/>
              <a:sym typeface="Comic Sans MS"/>
            </a:endParaRPr>
          </a:p>
        </p:txBody>
      </p:sp>
      <p:sp>
        <p:nvSpPr>
          <p:cNvPr id="163" name="Google Shape;163;p28"/>
          <p:cNvSpPr txBox="1"/>
          <p:nvPr/>
        </p:nvSpPr>
        <p:spPr>
          <a:xfrm>
            <a:off x="330375" y="3040325"/>
            <a:ext cx="3933900" cy="370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Died</a:t>
            </a:r>
            <a:r>
              <a:rPr lang="en-GB">
                <a:latin typeface="Comic Sans MS"/>
                <a:ea typeface="Comic Sans MS"/>
                <a:cs typeface="Comic Sans MS"/>
                <a:sym typeface="Comic Sans MS"/>
              </a:rPr>
              <a:t> - </a:t>
            </a:r>
            <a:endParaRPr>
              <a:latin typeface="Comic Sans MS"/>
              <a:ea typeface="Comic Sans MS"/>
              <a:cs typeface="Comic Sans MS"/>
              <a:sym typeface="Comic Sans MS"/>
            </a:endParaRPr>
          </a:p>
        </p:txBody>
      </p:sp>
      <p:sp>
        <p:nvSpPr>
          <p:cNvPr id="164" name="Google Shape;164;p28"/>
          <p:cNvSpPr txBox="1"/>
          <p:nvPr/>
        </p:nvSpPr>
        <p:spPr>
          <a:xfrm>
            <a:off x="330375" y="3418200"/>
            <a:ext cx="3933900" cy="1332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Two Key Facts</a:t>
            </a:r>
            <a:endParaRPr b="1">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p:txBody>
      </p:sp>
      <p:sp>
        <p:nvSpPr>
          <p:cNvPr id="165" name="Google Shape;165;p28"/>
          <p:cNvSpPr txBox="1"/>
          <p:nvPr/>
        </p:nvSpPr>
        <p:spPr>
          <a:xfrm>
            <a:off x="330375" y="2284575"/>
            <a:ext cx="3933900" cy="370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omic Sans MS"/>
                <a:ea typeface="Comic Sans MS"/>
                <a:cs typeface="Comic Sans MS"/>
                <a:sym typeface="Comic Sans MS"/>
              </a:rPr>
              <a:t>Name</a:t>
            </a:r>
            <a:r>
              <a:rPr lang="en-GB">
                <a:latin typeface="Comic Sans MS"/>
                <a:ea typeface="Comic Sans MS"/>
                <a:cs typeface="Comic Sans MS"/>
                <a:sym typeface="Comic Sans MS"/>
              </a:rPr>
              <a:t> - </a:t>
            </a:r>
            <a:endParaRPr>
              <a:latin typeface="Comic Sans MS"/>
              <a:ea typeface="Comic Sans MS"/>
              <a:cs typeface="Comic Sans MS"/>
              <a:sym typeface="Comic Sans MS"/>
            </a:endParaRPr>
          </a:p>
        </p:txBody>
      </p:sp>
      <p:sp>
        <p:nvSpPr>
          <p:cNvPr id="166" name="Google Shape;166;p28"/>
          <p:cNvSpPr txBox="1"/>
          <p:nvPr/>
        </p:nvSpPr>
        <p:spPr>
          <a:xfrm>
            <a:off x="330375" y="548300"/>
            <a:ext cx="3933900" cy="1728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Comic Sans MS"/>
              <a:ea typeface="Comic Sans MS"/>
              <a:cs typeface="Comic Sans MS"/>
              <a:sym typeface="Comic Sans MS"/>
            </a:endParaRPr>
          </a:p>
        </p:txBody>
      </p:sp>
      <p:sp>
        <p:nvSpPr>
          <p:cNvPr id="167" name="Google Shape;167;p28"/>
          <p:cNvSpPr txBox="1"/>
          <p:nvPr/>
        </p:nvSpPr>
        <p:spPr>
          <a:xfrm>
            <a:off x="4729500" y="367376"/>
            <a:ext cx="4414500" cy="46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latin typeface="Comic Sans MS"/>
                <a:ea typeface="Comic Sans MS"/>
                <a:cs typeface="Comic Sans MS"/>
                <a:sym typeface="Comic Sans MS"/>
              </a:rPr>
              <a:t>Test your knowledge of important historical facts. </a:t>
            </a:r>
            <a:endParaRPr sz="1100" dirty="0">
              <a:latin typeface="Comic Sans MS"/>
              <a:ea typeface="Comic Sans MS"/>
              <a:cs typeface="Comic Sans MS"/>
              <a:sym typeface="Comic Sans MS"/>
            </a:endParaRPr>
          </a:p>
          <a:p>
            <a:pPr marL="0" lvl="0" indent="0" algn="l" rtl="0">
              <a:spcBef>
                <a:spcPts val="0"/>
              </a:spcBef>
              <a:spcAft>
                <a:spcPts val="0"/>
              </a:spcAft>
              <a:buNone/>
            </a:pPr>
            <a:r>
              <a:rPr lang="en-GB" sz="1100" dirty="0">
                <a:latin typeface="Comic Sans MS"/>
                <a:ea typeface="Comic Sans MS"/>
                <a:cs typeface="Comic Sans MS"/>
                <a:sym typeface="Comic Sans MS"/>
              </a:rPr>
              <a:t>Circle your answer.</a:t>
            </a:r>
            <a:endParaRPr sz="1100" dirty="0">
              <a:latin typeface="Comic Sans MS"/>
              <a:ea typeface="Comic Sans MS"/>
              <a:cs typeface="Comic Sans MS"/>
              <a:sym typeface="Comic Sans MS"/>
            </a:endParaRPr>
          </a:p>
          <a:p>
            <a:pPr marL="0" lvl="0" indent="0" algn="l" rtl="0">
              <a:spcBef>
                <a:spcPts val="0"/>
              </a:spcBef>
              <a:spcAft>
                <a:spcPts val="0"/>
              </a:spcAft>
              <a:buNone/>
            </a:pPr>
            <a:endParaRPr sz="1300" dirty="0">
              <a:latin typeface="Comic Sans MS"/>
              <a:ea typeface="Comic Sans MS"/>
              <a:cs typeface="Comic Sans MS"/>
              <a:sym typeface="Comic Sans MS"/>
            </a:endParaRPr>
          </a:p>
          <a:p>
            <a:pPr marL="0" lvl="0" indent="0" algn="l" rtl="0">
              <a:spcBef>
                <a:spcPts val="0"/>
              </a:spcBef>
              <a:spcAft>
                <a:spcPts val="0"/>
              </a:spcAft>
              <a:buNone/>
            </a:pPr>
            <a:r>
              <a:rPr lang="en-GB" sz="1000" b="1" dirty="0">
                <a:latin typeface="Comic Sans MS"/>
                <a:ea typeface="Comic Sans MS"/>
                <a:cs typeface="Comic Sans MS"/>
                <a:sym typeface="Comic Sans MS"/>
              </a:rPr>
              <a:t>1. When did World War 2 end?</a:t>
            </a:r>
            <a:endParaRPr sz="1000" b="1"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dirty="0">
                <a:latin typeface="Comic Sans MS"/>
                <a:ea typeface="Comic Sans MS"/>
                <a:cs typeface="Comic Sans MS"/>
                <a:sym typeface="Comic Sans MS"/>
              </a:rPr>
              <a:t>         1916               1945                1939</a:t>
            </a:r>
            <a:endParaRPr sz="1000"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b="1" dirty="0">
                <a:latin typeface="Comic Sans MS"/>
                <a:ea typeface="Comic Sans MS"/>
                <a:cs typeface="Comic Sans MS"/>
                <a:sym typeface="Comic Sans MS"/>
              </a:rPr>
              <a:t>2. When did World War 1 start?</a:t>
            </a:r>
            <a:endParaRPr sz="1000" b="1"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dirty="0">
                <a:latin typeface="Comic Sans MS"/>
                <a:ea typeface="Comic Sans MS"/>
                <a:cs typeface="Comic Sans MS"/>
                <a:sym typeface="Comic Sans MS"/>
              </a:rPr>
              <a:t>         1901              1914                1945</a:t>
            </a:r>
            <a:endParaRPr sz="1000" dirty="0">
              <a:latin typeface="Comic Sans MS"/>
              <a:ea typeface="Comic Sans MS"/>
              <a:cs typeface="Comic Sans MS"/>
              <a:sym typeface="Comic Sans MS"/>
            </a:endParaRPr>
          </a:p>
          <a:p>
            <a:pPr marL="0" lvl="0" indent="0" algn="l" rtl="0">
              <a:spcBef>
                <a:spcPts val="0"/>
              </a:spcBef>
              <a:spcAft>
                <a:spcPts val="0"/>
              </a:spcAft>
              <a:buNone/>
            </a:pPr>
            <a:endParaRPr sz="1000" dirty="0">
              <a:latin typeface="Comic Sans MS"/>
              <a:ea typeface="Comic Sans MS"/>
              <a:cs typeface="Comic Sans MS"/>
              <a:sym typeface="Comic Sans MS"/>
            </a:endParaRPr>
          </a:p>
          <a:p>
            <a:pPr marL="0" lvl="0" indent="0" algn="l" rtl="0">
              <a:spcBef>
                <a:spcPts val="0"/>
              </a:spcBef>
              <a:spcAft>
                <a:spcPts val="0"/>
              </a:spcAft>
              <a:buNone/>
            </a:pPr>
            <a:r>
              <a:rPr lang="en-GB" sz="1000" b="1" dirty="0">
                <a:latin typeface="Comic Sans MS"/>
                <a:ea typeface="Comic Sans MS"/>
                <a:cs typeface="Comic Sans MS"/>
                <a:sym typeface="Comic Sans MS"/>
              </a:rPr>
              <a:t>3. Who was Queen after Mary I?</a:t>
            </a:r>
            <a:endParaRPr sz="1000" b="1"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dirty="0">
                <a:latin typeface="Comic Sans MS"/>
                <a:ea typeface="Comic Sans MS"/>
                <a:cs typeface="Comic Sans MS"/>
                <a:sym typeface="Comic Sans MS"/>
              </a:rPr>
              <a:t>    Queen Victoria       Queen Elizabeth I          Queen Mary</a:t>
            </a:r>
            <a:endParaRPr sz="1000" dirty="0">
              <a:latin typeface="Comic Sans MS"/>
              <a:ea typeface="Comic Sans MS"/>
              <a:cs typeface="Comic Sans MS"/>
              <a:sym typeface="Comic Sans MS"/>
            </a:endParaRPr>
          </a:p>
          <a:p>
            <a:pPr marL="0" lvl="0" indent="0" algn="l" rtl="0">
              <a:spcBef>
                <a:spcPts val="0"/>
              </a:spcBef>
              <a:spcAft>
                <a:spcPts val="0"/>
              </a:spcAft>
              <a:buNone/>
            </a:pPr>
            <a:endParaRPr sz="1000" dirty="0">
              <a:latin typeface="Comic Sans MS"/>
              <a:ea typeface="Comic Sans MS"/>
              <a:cs typeface="Comic Sans MS"/>
              <a:sym typeface="Comic Sans MS"/>
            </a:endParaRPr>
          </a:p>
          <a:p>
            <a:pPr marL="0" lvl="0" indent="0" algn="l" rtl="0">
              <a:spcBef>
                <a:spcPts val="0"/>
              </a:spcBef>
              <a:spcAft>
                <a:spcPts val="0"/>
              </a:spcAft>
              <a:buNone/>
            </a:pPr>
            <a:r>
              <a:rPr lang="en-GB" sz="1000" b="1" dirty="0">
                <a:latin typeface="Comic Sans MS"/>
                <a:ea typeface="Comic Sans MS"/>
                <a:cs typeface="Comic Sans MS"/>
                <a:sym typeface="Comic Sans MS"/>
              </a:rPr>
              <a:t>4. Which ‘Conqueror’ won the Battle of Hastings?</a:t>
            </a:r>
            <a:endParaRPr sz="1000" b="1"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dirty="0">
                <a:latin typeface="Comic Sans MS"/>
                <a:ea typeface="Comic Sans MS"/>
                <a:cs typeface="Comic Sans MS"/>
                <a:sym typeface="Comic Sans MS"/>
              </a:rPr>
              <a:t>         Harold 	    Albert	William	John</a:t>
            </a:r>
            <a:endParaRPr sz="1000"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b="1" dirty="0">
                <a:latin typeface="Comic Sans MS"/>
                <a:ea typeface="Comic Sans MS"/>
                <a:cs typeface="Comic Sans MS"/>
                <a:sym typeface="Comic Sans MS"/>
              </a:rPr>
              <a:t>5. Which one of these women were NOT a wife of Henry VIII?</a:t>
            </a:r>
            <a:endParaRPr sz="1000" b="1"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dirty="0">
                <a:latin typeface="Comic Sans MS"/>
                <a:ea typeface="Comic Sans MS"/>
                <a:cs typeface="Comic Sans MS"/>
                <a:sym typeface="Comic Sans MS"/>
              </a:rPr>
              <a:t>     Anne Boleyn           Anne of Cleves 	Anne Seymour </a:t>
            </a:r>
            <a:endParaRPr sz="1000" dirty="0">
              <a:latin typeface="Comic Sans MS"/>
              <a:ea typeface="Comic Sans MS"/>
              <a:cs typeface="Comic Sans MS"/>
              <a:sym typeface="Comic Sans MS"/>
            </a:endParaRPr>
          </a:p>
          <a:p>
            <a:pPr marL="0" lvl="0" indent="0" algn="l" rtl="0">
              <a:spcBef>
                <a:spcPts val="0"/>
              </a:spcBef>
              <a:spcAft>
                <a:spcPts val="0"/>
              </a:spcAft>
              <a:buNone/>
            </a:pPr>
            <a:endParaRPr sz="1000" dirty="0">
              <a:latin typeface="Comic Sans MS"/>
              <a:ea typeface="Comic Sans MS"/>
              <a:cs typeface="Comic Sans MS"/>
              <a:sym typeface="Comic Sans MS"/>
            </a:endParaRPr>
          </a:p>
          <a:p>
            <a:pPr marL="0" lvl="0" indent="0" algn="l" rtl="0">
              <a:spcBef>
                <a:spcPts val="0"/>
              </a:spcBef>
              <a:spcAft>
                <a:spcPts val="0"/>
              </a:spcAft>
              <a:buNone/>
            </a:pPr>
            <a:r>
              <a:rPr lang="en-GB" sz="1000" b="1" dirty="0">
                <a:latin typeface="Comic Sans MS"/>
                <a:ea typeface="Comic Sans MS"/>
                <a:cs typeface="Comic Sans MS"/>
                <a:sym typeface="Comic Sans MS"/>
              </a:rPr>
              <a:t>6. Which country was Queen Victoria named Empress of?</a:t>
            </a:r>
            <a:endParaRPr sz="1000" b="1" dirty="0">
              <a:latin typeface="Comic Sans MS"/>
              <a:ea typeface="Comic Sans MS"/>
              <a:cs typeface="Comic Sans MS"/>
              <a:sym typeface="Comic Sans MS"/>
            </a:endParaRPr>
          </a:p>
          <a:p>
            <a:pPr marL="0" lvl="0" indent="0" algn="l" rtl="0">
              <a:spcBef>
                <a:spcPts val="0"/>
              </a:spcBef>
              <a:spcAft>
                <a:spcPts val="0"/>
              </a:spcAft>
              <a:buNone/>
            </a:pPr>
            <a:endParaRPr sz="1000" b="1" dirty="0">
              <a:latin typeface="Comic Sans MS"/>
              <a:ea typeface="Comic Sans MS"/>
              <a:cs typeface="Comic Sans MS"/>
              <a:sym typeface="Comic Sans MS"/>
            </a:endParaRPr>
          </a:p>
          <a:p>
            <a:pPr marL="0" lvl="0" indent="0" algn="l" rtl="0">
              <a:spcBef>
                <a:spcPts val="0"/>
              </a:spcBef>
              <a:spcAft>
                <a:spcPts val="0"/>
              </a:spcAft>
              <a:buNone/>
            </a:pPr>
            <a:r>
              <a:rPr lang="en-GB" sz="1000" dirty="0">
                <a:latin typeface="Comic Sans MS"/>
                <a:ea typeface="Comic Sans MS"/>
                <a:cs typeface="Comic Sans MS"/>
                <a:sym typeface="Comic Sans MS"/>
              </a:rPr>
              <a:t>       China  	       India  	   Africa 	 Brazil </a:t>
            </a:r>
            <a:endParaRPr sz="1000" dirty="0">
              <a:latin typeface="Comic Sans MS"/>
              <a:ea typeface="Comic Sans MS"/>
              <a:cs typeface="Comic Sans MS"/>
              <a:sym typeface="Comic Sans MS"/>
            </a:endParaRPr>
          </a:p>
          <a:p>
            <a:pPr marL="0" lvl="0" indent="0" algn="l" rtl="0">
              <a:spcBef>
                <a:spcPts val="0"/>
              </a:spcBef>
              <a:spcAft>
                <a:spcPts val="0"/>
              </a:spcAft>
              <a:buNone/>
            </a:pPr>
            <a:endParaRPr sz="1000" dirty="0">
              <a:latin typeface="Comic Sans MS"/>
              <a:ea typeface="Comic Sans MS"/>
              <a:cs typeface="Comic Sans MS"/>
              <a:sym typeface="Comic Sans MS"/>
            </a:endParaRPr>
          </a:p>
          <a:p>
            <a:pPr marL="0" lvl="0" indent="0" algn="l" rtl="0">
              <a:spcBef>
                <a:spcPts val="0"/>
              </a:spcBef>
              <a:spcAft>
                <a:spcPts val="0"/>
              </a:spcAft>
              <a:buNone/>
            </a:pPr>
            <a:endParaRPr sz="1100" dirty="0">
              <a:latin typeface="Comic Sans MS"/>
              <a:ea typeface="Comic Sans MS"/>
              <a:cs typeface="Comic Sans MS"/>
              <a:sym typeface="Comic Sans MS"/>
            </a:endParaRPr>
          </a:p>
          <a:p>
            <a:pPr marL="0" lvl="0" indent="0" algn="l" rtl="0">
              <a:spcBef>
                <a:spcPts val="0"/>
              </a:spcBef>
              <a:spcAft>
                <a:spcPts val="0"/>
              </a:spcAft>
              <a:buNone/>
            </a:pPr>
            <a:r>
              <a:rPr lang="en-GB" sz="1100" dirty="0">
                <a:latin typeface="Comic Sans MS"/>
                <a:ea typeface="Comic Sans MS"/>
                <a:cs typeface="Comic Sans MS"/>
                <a:sym typeface="Comic Sans MS"/>
              </a:rPr>
              <a:t> </a:t>
            </a:r>
            <a:endParaRPr sz="1100"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p:txBody>
      </p:sp>
      <p:sp>
        <p:nvSpPr>
          <p:cNvPr id="168" name="Google Shape;168;p28"/>
          <p:cNvSpPr/>
          <p:nvPr/>
        </p:nvSpPr>
        <p:spPr>
          <a:xfrm>
            <a:off x="4628925" y="57875"/>
            <a:ext cx="1653002" cy="3705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A quick quiz!</a:t>
            </a:r>
          </a:p>
        </p:txBody>
      </p:sp>
      <p:sp>
        <p:nvSpPr>
          <p:cNvPr id="169" name="Google Shape;169;p28"/>
          <p:cNvSpPr txBox="1"/>
          <p:nvPr/>
        </p:nvSpPr>
        <p:spPr>
          <a:xfrm rot="10800000">
            <a:off x="8119975" y="4526400"/>
            <a:ext cx="1243500" cy="617100"/>
          </a:xfrm>
          <a:prstGeom prst="rect">
            <a:avLst/>
          </a:prstGeom>
          <a:noFill/>
          <a:ln>
            <a:noFill/>
          </a:ln>
        </p:spPr>
        <p:txBody>
          <a:bodyPr spcFirstLastPara="1" wrap="square" lIns="91425" tIns="91425" rIns="91425" bIns="91425" anchor="t" anchorCtr="0">
            <a:noAutofit/>
          </a:bodyPr>
          <a:lstStyle/>
          <a:p>
            <a:pPr marL="457200" lvl="0" indent="-260350" algn="l" rtl="0">
              <a:spcBef>
                <a:spcPts val="0"/>
              </a:spcBef>
              <a:spcAft>
                <a:spcPts val="0"/>
              </a:spcAft>
              <a:buSzPts val="500"/>
              <a:buFont typeface="Comic Sans MS"/>
              <a:buAutoNum type="arabicPeriod"/>
            </a:pPr>
            <a:r>
              <a:rPr lang="en-GB" sz="500" dirty="0">
                <a:latin typeface="Comic Sans MS"/>
                <a:ea typeface="Comic Sans MS"/>
                <a:cs typeface="Comic Sans MS"/>
                <a:sym typeface="Comic Sans MS"/>
              </a:rPr>
              <a:t>1945</a:t>
            </a:r>
            <a:endParaRPr sz="500" dirty="0">
              <a:latin typeface="Comic Sans MS"/>
              <a:ea typeface="Comic Sans MS"/>
              <a:cs typeface="Comic Sans MS"/>
              <a:sym typeface="Comic Sans MS"/>
            </a:endParaRPr>
          </a:p>
          <a:p>
            <a:pPr marL="457200" lvl="0" indent="-260350" algn="l" rtl="0">
              <a:spcBef>
                <a:spcPts val="0"/>
              </a:spcBef>
              <a:spcAft>
                <a:spcPts val="0"/>
              </a:spcAft>
              <a:buSzPts val="500"/>
              <a:buFont typeface="Comic Sans MS"/>
              <a:buAutoNum type="arabicPeriod"/>
            </a:pPr>
            <a:r>
              <a:rPr lang="en-GB" sz="500" dirty="0">
                <a:latin typeface="Comic Sans MS"/>
                <a:ea typeface="Comic Sans MS"/>
                <a:cs typeface="Comic Sans MS"/>
                <a:sym typeface="Comic Sans MS"/>
              </a:rPr>
              <a:t>1914</a:t>
            </a:r>
          </a:p>
          <a:p>
            <a:pPr marL="457200" lvl="0" indent="-260350" algn="l" rtl="0">
              <a:spcBef>
                <a:spcPts val="0"/>
              </a:spcBef>
              <a:spcAft>
                <a:spcPts val="0"/>
              </a:spcAft>
              <a:buSzPts val="500"/>
              <a:buFont typeface="Comic Sans MS"/>
              <a:buAutoNum type="arabicPeriod"/>
            </a:pPr>
            <a:r>
              <a:rPr lang="en-GB" sz="500" dirty="0">
                <a:latin typeface="Comic Sans MS"/>
                <a:ea typeface="Comic Sans MS"/>
                <a:cs typeface="Comic Sans MS"/>
                <a:sym typeface="Comic Sans MS"/>
              </a:rPr>
              <a:t>Queen Elizabeth I</a:t>
            </a:r>
            <a:endParaRPr sz="500" dirty="0">
              <a:latin typeface="Comic Sans MS"/>
              <a:ea typeface="Comic Sans MS"/>
              <a:cs typeface="Comic Sans MS"/>
              <a:sym typeface="Comic Sans MS"/>
            </a:endParaRPr>
          </a:p>
          <a:p>
            <a:pPr marL="457200" lvl="0" indent="-260350" algn="l" rtl="0">
              <a:spcBef>
                <a:spcPts val="0"/>
              </a:spcBef>
              <a:spcAft>
                <a:spcPts val="0"/>
              </a:spcAft>
              <a:buSzPts val="500"/>
              <a:buFont typeface="Comic Sans MS"/>
              <a:buAutoNum type="arabicPeriod"/>
            </a:pPr>
            <a:r>
              <a:rPr lang="en-GB" sz="500" dirty="0">
                <a:latin typeface="Comic Sans MS"/>
                <a:ea typeface="Comic Sans MS"/>
                <a:cs typeface="Comic Sans MS"/>
                <a:sym typeface="Comic Sans MS"/>
              </a:rPr>
              <a:t>William</a:t>
            </a:r>
            <a:endParaRPr sz="500" dirty="0">
              <a:latin typeface="Comic Sans MS"/>
              <a:ea typeface="Comic Sans MS"/>
              <a:cs typeface="Comic Sans MS"/>
              <a:sym typeface="Comic Sans MS"/>
            </a:endParaRPr>
          </a:p>
          <a:p>
            <a:pPr marL="457200" lvl="0" indent="-260350" algn="l" rtl="0">
              <a:spcBef>
                <a:spcPts val="0"/>
              </a:spcBef>
              <a:spcAft>
                <a:spcPts val="0"/>
              </a:spcAft>
              <a:buSzPts val="500"/>
              <a:buFont typeface="Comic Sans MS"/>
              <a:buAutoNum type="arabicPeriod"/>
            </a:pPr>
            <a:r>
              <a:rPr lang="en-GB" sz="500" dirty="0">
                <a:latin typeface="Comic Sans MS"/>
                <a:ea typeface="Comic Sans MS"/>
                <a:cs typeface="Comic Sans MS"/>
                <a:sym typeface="Comic Sans MS"/>
              </a:rPr>
              <a:t>Anne Seymour</a:t>
            </a:r>
            <a:endParaRPr sz="500" dirty="0">
              <a:latin typeface="Comic Sans MS"/>
              <a:ea typeface="Comic Sans MS"/>
              <a:cs typeface="Comic Sans MS"/>
              <a:sym typeface="Comic Sans MS"/>
            </a:endParaRPr>
          </a:p>
          <a:p>
            <a:pPr marL="457200" lvl="0" indent="-260350" algn="l" rtl="0">
              <a:spcBef>
                <a:spcPts val="0"/>
              </a:spcBef>
              <a:spcAft>
                <a:spcPts val="0"/>
              </a:spcAft>
              <a:buSzPts val="500"/>
              <a:buFont typeface="Comic Sans MS"/>
              <a:buAutoNum type="arabicPeriod"/>
            </a:pPr>
            <a:r>
              <a:rPr lang="en-GB" sz="500" dirty="0">
                <a:latin typeface="Comic Sans MS"/>
                <a:ea typeface="Comic Sans MS"/>
                <a:cs typeface="Comic Sans MS"/>
                <a:sym typeface="Comic Sans MS"/>
              </a:rPr>
              <a:t>India </a:t>
            </a:r>
            <a:endParaRPr sz="500" dirty="0">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9"/>
          <p:cNvSpPr/>
          <p:nvPr/>
        </p:nvSpPr>
        <p:spPr>
          <a:xfrm>
            <a:off x="4869675" y="1739850"/>
            <a:ext cx="4059900" cy="3253800"/>
          </a:xfrm>
          <a:prstGeom prst="rect">
            <a:avLst/>
          </a:prstGeom>
          <a:solidFill>
            <a:srgbClr val="D5A6B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GB">
                <a:solidFill>
                  <a:schemeClr val="dk1"/>
                </a:solidFill>
                <a:latin typeface="Comic Sans MS"/>
                <a:ea typeface="Comic Sans MS"/>
                <a:cs typeface="Comic Sans MS"/>
                <a:sym typeface="Comic Sans MS"/>
              </a:rPr>
              <a:t>Your turn - Can you work out the centuries for these years?</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1066</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1348</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1485</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1603</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1798</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1801</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1945</a:t>
            </a:r>
            <a:endParaRPr>
              <a:solidFill>
                <a:schemeClr val="dk1"/>
              </a:solidFill>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endParaRPr>
              <a:solidFill>
                <a:schemeClr val="dk1"/>
              </a:solidFill>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r>
              <a:rPr lang="en-GB">
                <a:solidFill>
                  <a:schemeClr val="dk1"/>
                </a:solidFill>
                <a:latin typeface="Comic Sans MS"/>
                <a:ea typeface="Comic Sans MS"/>
                <a:cs typeface="Comic Sans MS"/>
                <a:sym typeface="Comic Sans MS"/>
              </a:rPr>
              <a:t>Challenge yourself - can you do it with just 3 numbers?</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762</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543</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Font typeface="Comic Sans MS"/>
              <a:buChar char="●"/>
            </a:pPr>
            <a:r>
              <a:rPr lang="en-GB">
                <a:solidFill>
                  <a:schemeClr val="dk1"/>
                </a:solidFill>
                <a:latin typeface="Comic Sans MS"/>
                <a:ea typeface="Comic Sans MS"/>
                <a:cs typeface="Comic Sans MS"/>
                <a:sym typeface="Comic Sans MS"/>
              </a:rPr>
              <a:t>928</a:t>
            </a:r>
            <a:endParaRPr/>
          </a:p>
        </p:txBody>
      </p:sp>
      <p:sp>
        <p:nvSpPr>
          <p:cNvPr id="175" name="Google Shape;175;p29"/>
          <p:cNvSpPr/>
          <p:nvPr/>
        </p:nvSpPr>
        <p:spPr>
          <a:xfrm>
            <a:off x="2673975" y="2320050"/>
            <a:ext cx="372900" cy="388500"/>
          </a:xfrm>
          <a:prstGeom prst="curvedLeftArrow">
            <a:avLst>
              <a:gd name="adj1" fmla="val 25000"/>
              <a:gd name="adj2" fmla="val 47927"/>
              <a:gd name="adj3" fmla="val 25000"/>
            </a:avLst>
          </a:prstGeom>
          <a:solidFill>
            <a:srgbClr val="D5A6BD"/>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9"/>
          <p:cNvSpPr/>
          <p:nvPr/>
        </p:nvSpPr>
        <p:spPr>
          <a:xfrm>
            <a:off x="2505300" y="2076475"/>
            <a:ext cx="372900" cy="388500"/>
          </a:xfrm>
          <a:prstGeom prst="curvedLeftArrow">
            <a:avLst>
              <a:gd name="adj1" fmla="val 25000"/>
              <a:gd name="adj2" fmla="val 47927"/>
              <a:gd name="adj3" fmla="val 25000"/>
            </a:avLst>
          </a:prstGeom>
          <a:solidFill>
            <a:srgbClr val="D5A6BD"/>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7" name="Google Shape;177;p29"/>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178" name="Google Shape;178;p29"/>
          <p:cNvSpPr/>
          <p:nvPr/>
        </p:nvSpPr>
        <p:spPr>
          <a:xfrm>
            <a:off x="452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7</a:t>
            </a:r>
            <a:endParaRPr b="1">
              <a:latin typeface="Calibri"/>
              <a:ea typeface="Calibri"/>
              <a:cs typeface="Calibri"/>
              <a:sym typeface="Calibri"/>
            </a:endParaRPr>
          </a:p>
        </p:txBody>
      </p:sp>
      <p:sp>
        <p:nvSpPr>
          <p:cNvPr id="179" name="Google Shape;179;p29"/>
          <p:cNvSpPr/>
          <p:nvPr/>
        </p:nvSpPr>
        <p:spPr>
          <a:xfrm>
            <a:off x="46289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8</a:t>
            </a:r>
            <a:endParaRPr b="1">
              <a:latin typeface="Calibri"/>
              <a:ea typeface="Calibri"/>
              <a:cs typeface="Calibri"/>
              <a:sym typeface="Calibri"/>
            </a:endParaRPr>
          </a:p>
        </p:txBody>
      </p:sp>
      <p:sp>
        <p:nvSpPr>
          <p:cNvPr id="180" name="Google Shape;180;p29"/>
          <p:cNvSpPr/>
          <p:nvPr/>
        </p:nvSpPr>
        <p:spPr>
          <a:xfrm>
            <a:off x="767850" y="34800"/>
            <a:ext cx="3001647" cy="658801"/>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Chronology</a:t>
            </a:r>
          </a:p>
        </p:txBody>
      </p:sp>
      <p:sp>
        <p:nvSpPr>
          <p:cNvPr id="181" name="Google Shape;181;p29"/>
          <p:cNvSpPr txBox="1"/>
          <p:nvPr/>
        </p:nvSpPr>
        <p:spPr>
          <a:xfrm>
            <a:off x="263025" y="658975"/>
            <a:ext cx="4011300" cy="40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latin typeface="Comic Sans MS"/>
                <a:ea typeface="Comic Sans MS"/>
                <a:cs typeface="Comic Sans MS"/>
                <a:sym typeface="Comic Sans MS"/>
              </a:rPr>
              <a:t>Chronology partly involves naming and putting historical events in </a:t>
            </a:r>
            <a:r>
              <a:rPr lang="en-GB" b="1" dirty="0">
                <a:latin typeface="Comic Sans MS"/>
                <a:ea typeface="Comic Sans MS"/>
                <a:cs typeface="Comic Sans MS"/>
                <a:sym typeface="Comic Sans MS"/>
              </a:rPr>
              <a:t>time</a:t>
            </a:r>
            <a:r>
              <a:rPr lang="en-GB" dirty="0">
                <a:latin typeface="Comic Sans MS"/>
                <a:ea typeface="Comic Sans MS"/>
                <a:cs typeface="Comic Sans MS"/>
                <a:sym typeface="Comic Sans MS"/>
              </a:rPr>
              <a:t> </a:t>
            </a:r>
            <a:r>
              <a:rPr lang="en-GB" b="1" dirty="0">
                <a:latin typeface="Comic Sans MS"/>
                <a:ea typeface="Comic Sans MS"/>
                <a:cs typeface="Comic Sans MS"/>
                <a:sym typeface="Comic Sans MS"/>
              </a:rPr>
              <a:t>order.</a:t>
            </a:r>
            <a:r>
              <a:rPr lang="en-GB" dirty="0">
                <a:latin typeface="Comic Sans MS"/>
                <a:ea typeface="Comic Sans MS"/>
                <a:cs typeface="Comic Sans MS"/>
                <a:sym typeface="Comic Sans MS"/>
              </a:rPr>
              <a:t> </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For example:</a:t>
            </a:r>
            <a:endParaRPr dirty="0">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dirty="0">
                <a:latin typeface="Comic Sans MS"/>
                <a:ea typeface="Comic Sans MS"/>
                <a:cs typeface="Comic Sans MS"/>
                <a:sym typeface="Comic Sans MS"/>
              </a:rPr>
              <a:t>Day (24 hours)</a:t>
            </a:r>
            <a:endParaRPr dirty="0">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dirty="0">
                <a:latin typeface="Comic Sans MS"/>
                <a:ea typeface="Comic Sans MS"/>
                <a:cs typeface="Comic Sans MS"/>
                <a:sym typeface="Comic Sans MS"/>
              </a:rPr>
              <a:t>Week (7 days)</a:t>
            </a:r>
            <a:endParaRPr dirty="0">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dirty="0">
                <a:latin typeface="Comic Sans MS"/>
                <a:ea typeface="Comic Sans MS"/>
                <a:cs typeface="Comic Sans MS"/>
                <a:sym typeface="Comic Sans MS"/>
              </a:rPr>
              <a:t>Month (4 weeks)</a:t>
            </a:r>
            <a:endParaRPr dirty="0">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dirty="0">
                <a:latin typeface="Comic Sans MS"/>
                <a:ea typeface="Comic Sans MS"/>
                <a:cs typeface="Comic Sans MS"/>
                <a:sym typeface="Comic Sans MS"/>
              </a:rPr>
              <a:t>Year (12 months)</a:t>
            </a:r>
            <a:endParaRPr dirty="0">
              <a:latin typeface="Comic Sans MS"/>
              <a:ea typeface="Comic Sans MS"/>
              <a:cs typeface="Comic Sans MS"/>
              <a:sym typeface="Comic Sans MS"/>
            </a:endParaRPr>
          </a:p>
          <a:p>
            <a:pPr marL="457200" lvl="0" indent="-317500" algn="l" rtl="0">
              <a:spcBef>
                <a:spcPts val="0"/>
              </a:spcBef>
              <a:spcAft>
                <a:spcPts val="0"/>
              </a:spcAft>
              <a:buSzPts val="1400"/>
              <a:buFont typeface="Comic Sans MS"/>
              <a:buChar char="●"/>
            </a:pPr>
            <a:r>
              <a:rPr lang="en-GB" dirty="0">
                <a:latin typeface="Comic Sans MS"/>
                <a:ea typeface="Comic Sans MS"/>
                <a:cs typeface="Comic Sans MS"/>
                <a:sym typeface="Comic Sans MS"/>
              </a:rPr>
              <a:t>Century (100 years)</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These are all examples of time periods - from the shortest to the longest.</a:t>
            </a: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When we look at chronology we put historical events and times into the correct time order.</a:t>
            </a:r>
            <a:endParaRPr dirty="0">
              <a:latin typeface="Comic Sans MS"/>
              <a:ea typeface="Comic Sans MS"/>
              <a:cs typeface="Comic Sans MS"/>
              <a:sym typeface="Comic Sans MS"/>
            </a:endParaRPr>
          </a:p>
        </p:txBody>
      </p:sp>
      <p:sp>
        <p:nvSpPr>
          <p:cNvPr id="182" name="Google Shape;182;p29"/>
          <p:cNvSpPr txBox="1"/>
          <p:nvPr/>
        </p:nvSpPr>
        <p:spPr>
          <a:xfrm>
            <a:off x="4869675" y="34800"/>
            <a:ext cx="4385400" cy="495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atin typeface="Comic Sans MS"/>
                <a:ea typeface="Comic Sans MS"/>
                <a:cs typeface="Comic Sans MS"/>
                <a:sym typeface="Comic Sans MS"/>
              </a:rPr>
              <a:t>Centuries vs Years?</a:t>
            </a:r>
            <a:endParaRPr>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a:p>
            <a:pPr marL="0" lvl="0" indent="0" algn="l" rtl="0">
              <a:spcBef>
                <a:spcPts val="0"/>
              </a:spcBef>
              <a:spcAft>
                <a:spcPts val="0"/>
              </a:spcAft>
              <a:buNone/>
            </a:pPr>
            <a:r>
              <a:rPr lang="en-GB">
                <a:latin typeface="Comic Sans MS"/>
                <a:ea typeface="Comic Sans MS"/>
                <a:cs typeface="Comic Sans MS"/>
                <a:sym typeface="Comic Sans MS"/>
              </a:rPr>
              <a:t>We live in the year 2020 or 21st century. </a:t>
            </a:r>
            <a:endParaRPr>
              <a:latin typeface="Comic Sans MS"/>
              <a:ea typeface="Comic Sans MS"/>
              <a:cs typeface="Comic Sans MS"/>
              <a:sym typeface="Comic Sans MS"/>
            </a:endParaRPr>
          </a:p>
          <a:p>
            <a:pPr marL="0" lvl="0" indent="0" algn="l" rtl="0">
              <a:spcBef>
                <a:spcPts val="0"/>
              </a:spcBef>
              <a:spcAft>
                <a:spcPts val="0"/>
              </a:spcAft>
              <a:buNone/>
            </a:pPr>
            <a:r>
              <a:rPr lang="en-GB">
                <a:latin typeface="Comic Sans MS"/>
                <a:ea typeface="Comic Sans MS"/>
                <a:cs typeface="Comic Sans MS"/>
                <a:sym typeface="Comic Sans MS"/>
              </a:rPr>
              <a:t>There is a simple rule to work out the year or century of a time period. </a:t>
            </a:r>
            <a:endParaRPr>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a:p>
            <a:pPr marL="0" lvl="0" indent="0" algn="l" rtl="0">
              <a:spcBef>
                <a:spcPts val="0"/>
              </a:spcBef>
              <a:spcAft>
                <a:spcPts val="0"/>
              </a:spcAft>
              <a:buNone/>
            </a:pPr>
            <a:r>
              <a:rPr lang="en-GB">
                <a:latin typeface="Comic Sans MS"/>
                <a:ea typeface="Comic Sans MS"/>
                <a:cs typeface="Comic Sans MS"/>
                <a:sym typeface="Comic Sans MS"/>
              </a:rPr>
              <a:t>20</a:t>
            </a:r>
            <a:r>
              <a:rPr lang="en-GB" sz="800">
                <a:latin typeface="Comic Sans MS"/>
                <a:ea typeface="Comic Sans MS"/>
                <a:cs typeface="Comic Sans MS"/>
                <a:sym typeface="Comic Sans MS"/>
              </a:rPr>
              <a:t>20</a:t>
            </a:r>
            <a:r>
              <a:rPr lang="en-GB">
                <a:latin typeface="Comic Sans MS"/>
                <a:ea typeface="Comic Sans MS"/>
                <a:cs typeface="Comic Sans MS"/>
                <a:sym typeface="Comic Sans MS"/>
              </a:rPr>
              <a:t>, add 1 = 21st century</a:t>
            </a:r>
            <a:endParaRPr>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p:txBody>
      </p:sp>
      <p:sp>
        <p:nvSpPr>
          <p:cNvPr id="183" name="Google Shape;183;p29"/>
          <p:cNvSpPr/>
          <p:nvPr/>
        </p:nvSpPr>
        <p:spPr>
          <a:xfrm>
            <a:off x="1095673" y="3747945"/>
            <a:ext cx="2346000" cy="937030"/>
          </a:xfrm>
          <a:prstGeom prst="wedgeEllipseCallout">
            <a:avLst>
              <a:gd name="adj1" fmla="val -52855"/>
              <a:gd name="adj2" fmla="val 26859"/>
            </a:avLst>
          </a:prstGeom>
          <a:solidFill>
            <a:schemeClr val="lt2"/>
          </a:solidFill>
          <a:ln w="9525" cap="flat" cmpd="sng">
            <a:solidFill>
              <a:schemeClr val="dk2"/>
            </a:solidFill>
            <a:prstDash val="solid"/>
            <a:round/>
            <a:headEnd type="none" w="sm" len="sm"/>
            <a:tailEnd type="none" w="sm" len="sm"/>
          </a:ln>
        </p:spPr>
        <p:txBody>
          <a:bodyPr spcFirstLastPara="1" wrap="square" lIns="18000" tIns="91425" rIns="18000" bIns="91425" anchor="ctr" anchorCtr="0">
            <a:noAutofit/>
          </a:bodyPr>
          <a:lstStyle/>
          <a:p>
            <a:pPr marL="0" lvl="0" indent="0" algn="ctr" rtl="0">
              <a:spcBef>
                <a:spcPts val="0"/>
              </a:spcBef>
              <a:spcAft>
                <a:spcPts val="0"/>
              </a:spcAft>
              <a:buNone/>
            </a:pPr>
            <a:r>
              <a:rPr lang="en-GB" sz="800" dirty="0">
                <a:latin typeface="Comic Sans MS" panose="030F0702030302020204" pitchFamily="66" charset="0"/>
              </a:rPr>
              <a:t>The problem with chronology is that sometimes two events happen at once. </a:t>
            </a:r>
            <a:endParaRPr sz="800" dirty="0">
              <a:latin typeface="Comic Sans MS" panose="030F0702030302020204" pitchFamily="66" charset="0"/>
            </a:endParaRPr>
          </a:p>
        </p:txBody>
      </p:sp>
      <p:sp>
        <p:nvSpPr>
          <p:cNvPr id="184" name="Google Shape;184;p29"/>
          <p:cNvSpPr/>
          <p:nvPr/>
        </p:nvSpPr>
        <p:spPr>
          <a:xfrm>
            <a:off x="1044448" y="3782970"/>
            <a:ext cx="2346000" cy="895500"/>
          </a:xfrm>
          <a:prstGeom prst="wedgeEllipseCallout">
            <a:avLst>
              <a:gd name="adj1" fmla="val 43046"/>
              <a:gd name="adj2" fmla="val 47521"/>
            </a:avLst>
          </a:prstGeom>
          <a:solidFill>
            <a:schemeClr val="lt2"/>
          </a:solidFill>
          <a:ln w="9525" cap="flat" cmpd="sng">
            <a:solidFill>
              <a:schemeClr val="dk2"/>
            </a:solidFill>
            <a:prstDash val="solid"/>
            <a:round/>
            <a:headEnd type="none" w="sm" len="sm"/>
            <a:tailEnd type="none" w="sm" len="sm"/>
          </a:ln>
        </p:spPr>
        <p:txBody>
          <a:bodyPr spcFirstLastPara="1" wrap="square" lIns="18000" tIns="91425" rIns="18000" bIns="91425" anchor="ctr" anchorCtr="0">
            <a:noAutofit/>
          </a:bodyPr>
          <a:lstStyle/>
          <a:p>
            <a:pPr marL="0" lvl="0" indent="0" algn="ctr" rtl="0">
              <a:spcBef>
                <a:spcPts val="0"/>
              </a:spcBef>
              <a:spcAft>
                <a:spcPts val="0"/>
              </a:spcAft>
              <a:buNone/>
            </a:pPr>
            <a:r>
              <a:rPr lang="en-GB" sz="800" dirty="0">
                <a:latin typeface="Comic Sans MS"/>
                <a:ea typeface="Comic Sans MS"/>
                <a:cs typeface="Comic Sans MS"/>
                <a:sym typeface="Comic Sans MS"/>
              </a:rPr>
              <a:t>Sometimes two events happen at the same time! For instance, woolly mammoths were still around at the same time the Egyptians were building their pyramids!</a:t>
            </a:r>
            <a:endParaRPr sz="800" dirty="0">
              <a:latin typeface="Comic Sans MS"/>
              <a:ea typeface="Comic Sans MS"/>
              <a:cs typeface="Comic Sans MS"/>
              <a:sym typeface="Comic Sans MS"/>
            </a:endParaRPr>
          </a:p>
        </p:txBody>
      </p:sp>
      <p:sp>
        <p:nvSpPr>
          <p:cNvPr id="185" name="Google Shape;185;p29"/>
          <p:cNvSpPr/>
          <p:nvPr/>
        </p:nvSpPr>
        <p:spPr>
          <a:xfrm>
            <a:off x="2301075" y="1837275"/>
            <a:ext cx="372900" cy="388500"/>
          </a:xfrm>
          <a:prstGeom prst="curvedLeftArrow">
            <a:avLst>
              <a:gd name="adj1" fmla="val 25000"/>
              <a:gd name="adj2" fmla="val 47927"/>
              <a:gd name="adj3" fmla="val 25000"/>
            </a:avLst>
          </a:prstGeom>
          <a:solidFill>
            <a:srgbClr val="D5A6BD"/>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9"/>
          <p:cNvSpPr/>
          <p:nvPr/>
        </p:nvSpPr>
        <p:spPr>
          <a:xfrm>
            <a:off x="2141125" y="1613925"/>
            <a:ext cx="372900" cy="388500"/>
          </a:xfrm>
          <a:prstGeom prst="curvedLeftArrow">
            <a:avLst>
              <a:gd name="adj1" fmla="val 25000"/>
              <a:gd name="adj2" fmla="val 47927"/>
              <a:gd name="adj3" fmla="val 25000"/>
            </a:avLst>
          </a:prstGeom>
          <a:solidFill>
            <a:srgbClr val="D5A6BD"/>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7" name="Google Shape;187;p29"/>
          <p:cNvPicPr preferRelativeResize="0"/>
          <p:nvPr/>
        </p:nvPicPr>
        <p:blipFill>
          <a:blip r:embed="rId3">
            <a:alphaModFix/>
          </a:blip>
          <a:stretch>
            <a:fillRect/>
          </a:stretch>
        </p:blipFill>
        <p:spPr>
          <a:xfrm>
            <a:off x="7769975" y="2266013"/>
            <a:ext cx="864100" cy="1282025"/>
          </a:xfrm>
          <a:prstGeom prst="rect">
            <a:avLst/>
          </a:prstGeom>
          <a:noFill/>
          <a:ln>
            <a:noFill/>
          </a:ln>
        </p:spPr>
      </p:pic>
      <p:sp>
        <p:nvSpPr>
          <p:cNvPr id="188" name="Google Shape;188;p29"/>
          <p:cNvSpPr/>
          <p:nvPr/>
        </p:nvSpPr>
        <p:spPr>
          <a:xfrm>
            <a:off x="7863238" y="2571738"/>
            <a:ext cx="677566" cy="497111"/>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No </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cheating!</a:t>
            </a:r>
          </a:p>
        </p:txBody>
      </p:sp>
      <p:pic>
        <p:nvPicPr>
          <p:cNvPr id="189" name="Google Shape;189;p29"/>
          <p:cNvPicPr preferRelativeResize="0"/>
          <p:nvPr/>
        </p:nvPicPr>
        <p:blipFill rotWithShape="1">
          <a:blip r:embed="rId4">
            <a:alphaModFix/>
          </a:blip>
          <a:srcRect/>
          <a:stretch/>
        </p:blipFill>
        <p:spPr>
          <a:xfrm flipH="1">
            <a:off x="287059" y="3677335"/>
            <a:ext cx="856844" cy="1671555"/>
          </a:xfrm>
          <a:prstGeom prst="rect">
            <a:avLst/>
          </a:prstGeom>
          <a:noFill/>
          <a:ln>
            <a:noFill/>
          </a:ln>
        </p:spPr>
      </p:pic>
      <p:pic>
        <p:nvPicPr>
          <p:cNvPr id="190" name="Google Shape;190;p29"/>
          <p:cNvPicPr preferRelativeResize="0"/>
          <p:nvPr/>
        </p:nvPicPr>
        <p:blipFill rotWithShape="1">
          <a:blip r:embed="rId5">
            <a:alphaModFix/>
          </a:blip>
          <a:srcRect/>
          <a:stretch/>
        </p:blipFill>
        <p:spPr>
          <a:xfrm>
            <a:off x="3143656" y="3941200"/>
            <a:ext cx="1434044" cy="11438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cxnSp>
        <p:nvCxnSpPr>
          <p:cNvPr id="195" name="Google Shape;195;p30"/>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196" name="Google Shape;196;p30"/>
          <p:cNvSpPr/>
          <p:nvPr/>
        </p:nvSpPr>
        <p:spPr>
          <a:xfrm>
            <a:off x="45225" y="4798350"/>
            <a:ext cx="3729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9</a:t>
            </a:r>
            <a:endParaRPr b="1">
              <a:latin typeface="Calibri"/>
              <a:ea typeface="Calibri"/>
              <a:cs typeface="Calibri"/>
              <a:sym typeface="Calibri"/>
            </a:endParaRPr>
          </a:p>
        </p:txBody>
      </p:sp>
      <p:sp>
        <p:nvSpPr>
          <p:cNvPr id="197" name="Google Shape;197;p30"/>
          <p:cNvSpPr/>
          <p:nvPr/>
        </p:nvSpPr>
        <p:spPr>
          <a:xfrm>
            <a:off x="4628925" y="4798350"/>
            <a:ext cx="5367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10</a:t>
            </a:r>
            <a:endParaRPr b="1">
              <a:latin typeface="Calibri"/>
              <a:ea typeface="Calibri"/>
              <a:cs typeface="Calibri"/>
              <a:sym typeface="Calibri"/>
            </a:endParaRPr>
          </a:p>
        </p:txBody>
      </p:sp>
      <p:sp>
        <p:nvSpPr>
          <p:cNvPr id="198" name="Google Shape;198;p30"/>
          <p:cNvSpPr/>
          <p:nvPr/>
        </p:nvSpPr>
        <p:spPr>
          <a:xfrm>
            <a:off x="144725" y="174725"/>
            <a:ext cx="4395106" cy="476425"/>
          </a:xfrm>
          <a:prstGeom prst="rect">
            <a:avLst/>
          </a:prstGeom>
        </p:spPr>
        <p:txBody>
          <a:bodyPr>
            <a:prstTxWarp prst="textPlain">
              <a:avLst/>
            </a:prstTxWarp>
          </a:bodyPr>
          <a:lstStyle/>
          <a:p>
            <a:pPr lvl="0" algn="ctr"/>
            <a:r>
              <a:rPr b="1" i="0" dirty="0">
                <a:ln w="9525" cap="flat" cmpd="sng">
                  <a:solidFill>
                    <a:schemeClr val="dk2"/>
                  </a:solidFill>
                  <a:prstDash val="solid"/>
                  <a:round/>
                  <a:headEnd type="none" w="sm" len="sm"/>
                  <a:tailEnd type="none" w="sm" len="sm"/>
                </a:ln>
                <a:solidFill>
                  <a:srgbClr val="741B47"/>
                </a:solidFill>
                <a:latin typeface="Comic Sans MS"/>
              </a:rPr>
              <a:t>A quick tour of history</a:t>
            </a:r>
            <a:r>
              <a:rPr lang="en-GB" b="1" i="0" dirty="0">
                <a:ln w="9525" cap="flat" cmpd="sng">
                  <a:solidFill>
                    <a:schemeClr val="dk2"/>
                  </a:solidFill>
                  <a:prstDash val="solid"/>
                  <a:round/>
                  <a:headEnd type="none" w="sm" len="sm"/>
                  <a:tailEnd type="none" w="sm" len="sm"/>
                </a:ln>
                <a:solidFill>
                  <a:srgbClr val="741B47"/>
                </a:solidFill>
                <a:latin typeface="Comic Sans MS"/>
              </a:rPr>
              <a:t> time</a:t>
            </a:r>
            <a:r>
              <a:rPr b="1" i="0" dirty="0">
                <a:ln w="9525" cap="flat" cmpd="sng">
                  <a:solidFill>
                    <a:schemeClr val="dk2"/>
                  </a:solidFill>
                  <a:prstDash val="solid"/>
                  <a:round/>
                  <a:headEnd type="none" w="sm" len="sm"/>
                  <a:tailEnd type="none" w="sm" len="sm"/>
                </a:ln>
                <a:solidFill>
                  <a:srgbClr val="741B47"/>
                </a:solidFill>
                <a:latin typeface="Comic Sans MS"/>
              </a:rPr>
              <a:t>!</a:t>
            </a:r>
          </a:p>
        </p:txBody>
      </p:sp>
      <p:sp>
        <p:nvSpPr>
          <p:cNvPr id="199" name="Google Shape;199;p30"/>
          <p:cNvSpPr txBox="1"/>
          <p:nvPr/>
        </p:nvSpPr>
        <p:spPr>
          <a:xfrm>
            <a:off x="244225" y="794400"/>
            <a:ext cx="4196100" cy="386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latin typeface="Comic Sans MS"/>
                <a:ea typeface="Comic Sans MS"/>
                <a:cs typeface="Comic Sans MS"/>
                <a:sym typeface="Comic Sans MS"/>
              </a:rPr>
              <a:t>A lot has changed over time and there is still a lot we don’t know. </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What we do know is that rulers have come and gone, some of them bringing about changes we can still see today.</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The timeline on page 10</a:t>
            </a:r>
            <a:r>
              <a:rPr lang="en-GB" dirty="0">
                <a:solidFill>
                  <a:srgbClr val="00FFFF"/>
                </a:solidFill>
                <a:latin typeface="Comic Sans MS"/>
                <a:ea typeface="Comic Sans MS"/>
                <a:cs typeface="Comic Sans MS"/>
                <a:sym typeface="Comic Sans MS"/>
              </a:rPr>
              <a:t> </a:t>
            </a:r>
            <a:r>
              <a:rPr lang="en-GB" dirty="0">
                <a:latin typeface="Comic Sans MS"/>
                <a:ea typeface="Comic Sans MS"/>
                <a:cs typeface="Comic Sans MS"/>
                <a:sym typeface="Comic Sans MS"/>
              </a:rPr>
              <a:t>shows the history of England and then the UK, from the Romans to Queen Elizabeth II. </a:t>
            </a:r>
            <a:endParaRPr dirty="0">
              <a:latin typeface="Comic Sans MS"/>
              <a:ea typeface="Comic Sans MS"/>
              <a:cs typeface="Comic Sans MS"/>
              <a:sym typeface="Comic Sans MS"/>
            </a:endParaRPr>
          </a:p>
        </p:txBody>
      </p:sp>
      <p:pic>
        <p:nvPicPr>
          <p:cNvPr id="200" name="Google Shape;200;p30"/>
          <p:cNvPicPr preferRelativeResize="0"/>
          <p:nvPr/>
        </p:nvPicPr>
        <p:blipFill rotWithShape="1">
          <a:blip r:embed="rId3">
            <a:alphaModFix/>
          </a:blip>
          <a:srcRect b="31285"/>
          <a:stretch/>
        </p:blipFill>
        <p:spPr>
          <a:xfrm>
            <a:off x="597150" y="3670775"/>
            <a:ext cx="1521401" cy="1472726"/>
          </a:xfrm>
          <a:prstGeom prst="rect">
            <a:avLst/>
          </a:prstGeom>
          <a:noFill/>
          <a:ln>
            <a:noFill/>
          </a:ln>
        </p:spPr>
      </p:pic>
      <p:sp>
        <p:nvSpPr>
          <p:cNvPr id="201" name="Google Shape;201;p30"/>
          <p:cNvSpPr/>
          <p:nvPr/>
        </p:nvSpPr>
        <p:spPr>
          <a:xfrm>
            <a:off x="1709550" y="3567150"/>
            <a:ext cx="2442300" cy="762300"/>
          </a:xfrm>
          <a:prstGeom prst="wedgeRoundRectCallout">
            <a:avLst>
              <a:gd name="adj1" fmla="val -53636"/>
              <a:gd name="adj2" fmla="val 20769"/>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latin typeface="Comic Sans MS"/>
                <a:ea typeface="Comic Sans MS"/>
                <a:cs typeface="Comic Sans MS"/>
                <a:sym typeface="Comic Sans MS"/>
              </a:rPr>
              <a:t>Did you know…</a:t>
            </a:r>
            <a:endParaRPr sz="1100" b="1">
              <a:latin typeface="Comic Sans MS"/>
              <a:ea typeface="Comic Sans MS"/>
              <a:cs typeface="Comic Sans MS"/>
              <a:sym typeface="Comic Sans MS"/>
            </a:endParaRPr>
          </a:p>
          <a:p>
            <a:pPr marL="0" lvl="0" indent="0" algn="ctr" rtl="0">
              <a:spcBef>
                <a:spcPts val="0"/>
              </a:spcBef>
              <a:spcAft>
                <a:spcPts val="0"/>
              </a:spcAft>
              <a:buNone/>
            </a:pPr>
            <a:r>
              <a:rPr lang="en-GB" sz="1100">
                <a:latin typeface="Comic Sans MS"/>
                <a:ea typeface="Comic Sans MS"/>
                <a:cs typeface="Comic Sans MS"/>
                <a:sym typeface="Comic Sans MS"/>
              </a:rPr>
              <a:t>The Victorians invented Marmite. It was originally used as shoe polish!</a:t>
            </a:r>
            <a:endParaRPr sz="1100">
              <a:latin typeface="Comic Sans MS"/>
              <a:ea typeface="Comic Sans MS"/>
              <a:cs typeface="Comic Sans MS"/>
              <a:sym typeface="Comic Sans MS"/>
            </a:endParaRPr>
          </a:p>
        </p:txBody>
      </p:sp>
      <p:sp>
        <p:nvSpPr>
          <p:cNvPr id="202" name="Google Shape;202;p30"/>
          <p:cNvSpPr txBox="1"/>
          <p:nvPr/>
        </p:nvSpPr>
        <p:spPr>
          <a:xfrm>
            <a:off x="4703675" y="13500"/>
            <a:ext cx="4310400" cy="798900"/>
          </a:xfrm>
          <a:prstGeom prst="rect">
            <a:avLst/>
          </a:prstGeom>
          <a:solidFill>
            <a:srgbClr val="D5A6BD"/>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latin typeface="Comic Sans MS"/>
                <a:ea typeface="Comic Sans MS"/>
                <a:cs typeface="Comic Sans MS"/>
                <a:sym typeface="Comic Sans MS"/>
              </a:rPr>
              <a:t>Can you find out something about any of these time periods? Write a short fact about each time period onto the timeline!</a:t>
            </a:r>
            <a:endParaRPr sz="1200" dirty="0">
              <a:latin typeface="Comic Sans MS"/>
              <a:ea typeface="Comic Sans MS"/>
              <a:cs typeface="Comic Sans MS"/>
              <a:sym typeface="Comic Sans MS"/>
            </a:endParaRPr>
          </a:p>
        </p:txBody>
      </p:sp>
      <p:grpSp>
        <p:nvGrpSpPr>
          <p:cNvPr id="203" name="Google Shape;203;p30"/>
          <p:cNvGrpSpPr/>
          <p:nvPr/>
        </p:nvGrpSpPr>
        <p:grpSpPr>
          <a:xfrm rot="-5400000">
            <a:off x="4729909" y="1299347"/>
            <a:ext cx="4348624" cy="3374725"/>
            <a:chOff x="4793250" y="1273568"/>
            <a:chExt cx="4348624" cy="3374725"/>
          </a:xfrm>
        </p:grpSpPr>
        <p:grpSp>
          <p:nvGrpSpPr>
            <p:cNvPr id="204" name="Google Shape;204;p30"/>
            <p:cNvGrpSpPr/>
            <p:nvPr/>
          </p:nvGrpSpPr>
          <p:grpSpPr>
            <a:xfrm>
              <a:off x="4793250" y="1273568"/>
              <a:ext cx="4348624" cy="3374725"/>
              <a:chOff x="4818200" y="1271426"/>
              <a:chExt cx="4348624" cy="3374725"/>
            </a:xfrm>
          </p:grpSpPr>
          <p:pic>
            <p:nvPicPr>
              <p:cNvPr id="205" name="Google Shape;205;p30"/>
              <p:cNvPicPr preferRelativeResize="0"/>
              <p:nvPr/>
            </p:nvPicPr>
            <p:blipFill rotWithShape="1">
              <a:blip r:embed="rId4">
                <a:alphaModFix/>
              </a:blip>
              <a:srcRect b="35048"/>
              <a:stretch/>
            </p:blipFill>
            <p:spPr>
              <a:xfrm>
                <a:off x="7718507" y="1406313"/>
                <a:ext cx="334750" cy="509825"/>
              </a:xfrm>
              <a:prstGeom prst="rect">
                <a:avLst/>
              </a:prstGeom>
              <a:noFill/>
              <a:ln>
                <a:noFill/>
              </a:ln>
            </p:spPr>
          </p:pic>
          <p:pic>
            <p:nvPicPr>
              <p:cNvPr id="206" name="Google Shape;206;p30"/>
              <p:cNvPicPr preferRelativeResize="0"/>
              <p:nvPr/>
            </p:nvPicPr>
            <p:blipFill rotWithShape="1">
              <a:blip r:embed="rId5">
                <a:alphaModFix/>
              </a:blip>
              <a:srcRect/>
              <a:stretch/>
            </p:blipFill>
            <p:spPr>
              <a:xfrm>
                <a:off x="4818200" y="1271426"/>
                <a:ext cx="4348624" cy="3374725"/>
              </a:xfrm>
              <a:prstGeom prst="rect">
                <a:avLst/>
              </a:prstGeom>
              <a:noFill/>
              <a:ln>
                <a:noFill/>
              </a:ln>
            </p:spPr>
          </p:pic>
        </p:grpSp>
        <p:cxnSp>
          <p:nvCxnSpPr>
            <p:cNvPr id="207" name="Google Shape;207;p30"/>
            <p:cNvCxnSpPr/>
            <p:nvPr/>
          </p:nvCxnSpPr>
          <p:spPr>
            <a:xfrm rot="5400000">
              <a:off x="4792787" y="3145031"/>
              <a:ext cx="717000" cy="186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08" name="Google Shape;208;p30"/>
            <p:cNvCxnSpPr/>
            <p:nvPr/>
          </p:nvCxnSpPr>
          <p:spPr>
            <a:xfrm rot="5400000">
              <a:off x="5523820" y="3070502"/>
              <a:ext cx="768300" cy="768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09" name="Google Shape;209;p30"/>
            <p:cNvCxnSpPr/>
            <p:nvPr/>
          </p:nvCxnSpPr>
          <p:spPr>
            <a:xfrm rot="-5400000" flipH="1">
              <a:off x="6962767" y="3291030"/>
              <a:ext cx="1494300" cy="4041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10" name="Google Shape;210;p30"/>
            <p:cNvCxnSpPr/>
            <p:nvPr/>
          </p:nvCxnSpPr>
          <p:spPr>
            <a:xfrm rot="5400000">
              <a:off x="7023599" y="2924402"/>
              <a:ext cx="478800" cy="795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11" name="Google Shape;211;p30"/>
            <p:cNvCxnSpPr/>
            <p:nvPr/>
          </p:nvCxnSpPr>
          <p:spPr>
            <a:xfrm rot="10800000">
              <a:off x="6519252" y="2216957"/>
              <a:ext cx="543600" cy="2976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12" name="Google Shape;212;p30"/>
            <p:cNvCxnSpPr/>
            <p:nvPr/>
          </p:nvCxnSpPr>
          <p:spPr>
            <a:xfrm rot="5400000">
              <a:off x="6251166" y="3094927"/>
              <a:ext cx="746700" cy="1149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13" name="Google Shape;213;p30"/>
            <p:cNvCxnSpPr/>
            <p:nvPr/>
          </p:nvCxnSpPr>
          <p:spPr>
            <a:xfrm rot="5400000" flipH="1">
              <a:off x="7169828" y="2065907"/>
              <a:ext cx="569700" cy="3276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14" name="Google Shape;214;p30"/>
            <p:cNvCxnSpPr/>
            <p:nvPr/>
          </p:nvCxnSpPr>
          <p:spPr>
            <a:xfrm>
              <a:off x="7775335" y="2745930"/>
              <a:ext cx="804000" cy="4578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15" name="Google Shape;215;p30"/>
            <p:cNvCxnSpPr/>
            <p:nvPr/>
          </p:nvCxnSpPr>
          <p:spPr>
            <a:xfrm rot="10800000" flipH="1">
              <a:off x="7911921" y="2216810"/>
              <a:ext cx="608700" cy="401400"/>
            </a:xfrm>
            <a:prstGeom prst="curvedConnector3">
              <a:avLst>
                <a:gd name="adj1" fmla="val 50000"/>
              </a:avLst>
            </a:prstGeom>
            <a:noFill/>
            <a:ln w="9525" cap="flat" cmpd="sng">
              <a:solidFill>
                <a:srgbClr val="000000"/>
              </a:solidFill>
              <a:prstDash val="solid"/>
              <a:round/>
              <a:headEnd type="none" w="sm" len="sm"/>
              <a:tailEnd type="triangle" w="med" len="med"/>
            </a:ln>
          </p:spPr>
        </p:cxnSp>
        <p:cxnSp>
          <p:nvCxnSpPr>
            <p:cNvPr id="216" name="Google Shape;216;p30"/>
            <p:cNvCxnSpPr/>
            <p:nvPr/>
          </p:nvCxnSpPr>
          <p:spPr>
            <a:xfrm rot="-5400000">
              <a:off x="7610577" y="2314157"/>
              <a:ext cx="324000" cy="76800"/>
            </a:xfrm>
            <a:prstGeom prst="curvedConnector3">
              <a:avLst>
                <a:gd name="adj1" fmla="val 50000"/>
              </a:avLst>
            </a:prstGeom>
            <a:noFill/>
            <a:ln w="9525" cap="flat" cmpd="sng">
              <a:solidFill>
                <a:srgbClr val="000000"/>
              </a:solidFill>
              <a:prstDash val="solid"/>
              <a:round/>
              <a:headEnd type="none" w="sm" len="sm"/>
              <a:tailEnd type="triangle" w="med" len="med"/>
            </a:ln>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cxnSp>
        <p:nvCxnSpPr>
          <p:cNvPr id="221" name="Google Shape;221;p31"/>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222" name="Google Shape;222;p31"/>
          <p:cNvSpPr/>
          <p:nvPr/>
        </p:nvSpPr>
        <p:spPr>
          <a:xfrm>
            <a:off x="45225" y="4798350"/>
            <a:ext cx="5691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11</a:t>
            </a:r>
            <a:endParaRPr b="1">
              <a:latin typeface="Calibri"/>
              <a:ea typeface="Calibri"/>
              <a:cs typeface="Calibri"/>
              <a:sym typeface="Calibri"/>
            </a:endParaRPr>
          </a:p>
        </p:txBody>
      </p:sp>
      <p:sp>
        <p:nvSpPr>
          <p:cNvPr id="223" name="Google Shape;223;p31"/>
          <p:cNvSpPr/>
          <p:nvPr/>
        </p:nvSpPr>
        <p:spPr>
          <a:xfrm>
            <a:off x="4628925" y="4798350"/>
            <a:ext cx="5295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latin typeface="Calibri"/>
                <a:ea typeface="Calibri"/>
                <a:cs typeface="Calibri"/>
                <a:sym typeface="Calibri"/>
              </a:rPr>
              <a:t>12</a:t>
            </a:r>
            <a:endParaRPr b="1">
              <a:latin typeface="Calibri"/>
              <a:ea typeface="Calibri"/>
              <a:cs typeface="Calibri"/>
              <a:sym typeface="Calibri"/>
            </a:endParaRPr>
          </a:p>
        </p:txBody>
      </p:sp>
      <p:sp>
        <p:nvSpPr>
          <p:cNvPr id="224" name="Google Shape;224;p31"/>
          <p:cNvSpPr/>
          <p:nvPr/>
        </p:nvSpPr>
        <p:spPr>
          <a:xfrm>
            <a:off x="231325" y="97775"/>
            <a:ext cx="4036905" cy="5046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Historical concepts</a:t>
            </a:r>
          </a:p>
        </p:txBody>
      </p:sp>
      <p:sp>
        <p:nvSpPr>
          <p:cNvPr id="225" name="Google Shape;225;p31"/>
          <p:cNvSpPr txBox="1"/>
          <p:nvPr/>
        </p:nvSpPr>
        <p:spPr>
          <a:xfrm>
            <a:off x="296025" y="784475"/>
            <a:ext cx="3907500" cy="189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latin typeface="Comic Sans MS"/>
                <a:ea typeface="Comic Sans MS"/>
                <a:cs typeface="Comic Sans MS"/>
                <a:sym typeface="Comic Sans MS"/>
              </a:rPr>
              <a:t>Historians work with lots of different concepts to help them understand history. </a:t>
            </a:r>
            <a:endParaRPr dirty="0">
              <a:latin typeface="Comic Sans MS"/>
              <a:ea typeface="Comic Sans MS"/>
              <a:cs typeface="Comic Sans MS"/>
              <a:sym typeface="Comic Sans MS"/>
            </a:endParaRPr>
          </a:p>
          <a:p>
            <a:pPr marL="0" lvl="0" indent="0" algn="l" rtl="0">
              <a:spcBef>
                <a:spcPts val="0"/>
              </a:spcBef>
              <a:spcAft>
                <a:spcPts val="0"/>
              </a:spcAft>
              <a:buNone/>
            </a:pPr>
            <a:endParaRPr dirty="0">
              <a:latin typeface="Comic Sans MS"/>
              <a:ea typeface="Comic Sans MS"/>
              <a:cs typeface="Comic Sans MS"/>
              <a:sym typeface="Comic Sans MS"/>
            </a:endParaRPr>
          </a:p>
          <a:p>
            <a:pPr marL="0" lvl="0" indent="0" algn="l" rtl="0">
              <a:spcBef>
                <a:spcPts val="0"/>
              </a:spcBef>
              <a:spcAft>
                <a:spcPts val="0"/>
              </a:spcAft>
              <a:buNone/>
            </a:pPr>
            <a:r>
              <a:rPr lang="en-GB" dirty="0">
                <a:latin typeface="Comic Sans MS"/>
                <a:ea typeface="Comic Sans MS"/>
                <a:cs typeface="Comic Sans MS"/>
                <a:sym typeface="Comic Sans MS"/>
              </a:rPr>
              <a:t>One example is causation. This means looking at what causes a big event to happen. There usually isn’t just one reason, there can be lots and lots!</a:t>
            </a:r>
            <a:endParaRPr dirty="0">
              <a:latin typeface="Comic Sans MS"/>
              <a:ea typeface="Comic Sans MS"/>
              <a:cs typeface="Comic Sans MS"/>
              <a:sym typeface="Comic Sans MS"/>
            </a:endParaRPr>
          </a:p>
        </p:txBody>
      </p:sp>
      <p:pic>
        <p:nvPicPr>
          <p:cNvPr id="226" name="Google Shape;226;p31"/>
          <p:cNvPicPr preferRelativeResize="0"/>
          <p:nvPr/>
        </p:nvPicPr>
        <p:blipFill>
          <a:blip r:embed="rId3">
            <a:alphaModFix/>
          </a:blip>
          <a:stretch>
            <a:fillRect/>
          </a:stretch>
        </p:blipFill>
        <p:spPr>
          <a:xfrm>
            <a:off x="584632" y="2861075"/>
            <a:ext cx="1800974" cy="2282426"/>
          </a:xfrm>
          <a:prstGeom prst="rect">
            <a:avLst/>
          </a:prstGeom>
          <a:noFill/>
          <a:ln>
            <a:noFill/>
          </a:ln>
        </p:spPr>
      </p:pic>
      <p:sp>
        <p:nvSpPr>
          <p:cNvPr id="227" name="Google Shape;227;p31"/>
          <p:cNvSpPr/>
          <p:nvPr/>
        </p:nvSpPr>
        <p:spPr>
          <a:xfrm>
            <a:off x="1887200" y="2764875"/>
            <a:ext cx="2183100" cy="676500"/>
          </a:xfrm>
          <a:prstGeom prst="wedgeRoundRectCallout">
            <a:avLst>
              <a:gd name="adj1" fmla="val -58814"/>
              <a:gd name="adj2" fmla="val 75155"/>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dirty="0">
                <a:latin typeface="Comic Sans MS"/>
                <a:ea typeface="Comic Sans MS"/>
                <a:cs typeface="Comic Sans MS"/>
                <a:sym typeface="Comic Sans MS"/>
              </a:rPr>
              <a:t>What do historians have in common with detectives? </a:t>
            </a:r>
            <a:endParaRPr sz="1100" dirty="0">
              <a:latin typeface="Comic Sans MS"/>
              <a:ea typeface="Comic Sans MS"/>
              <a:cs typeface="Comic Sans MS"/>
              <a:sym typeface="Comic Sans MS"/>
            </a:endParaRPr>
          </a:p>
          <a:p>
            <a:pPr marL="0" lvl="0" indent="0" algn="ctr" rtl="0">
              <a:spcBef>
                <a:spcPts val="0"/>
              </a:spcBef>
              <a:spcAft>
                <a:spcPts val="0"/>
              </a:spcAft>
              <a:buNone/>
            </a:pPr>
            <a:r>
              <a:rPr lang="en-GB" sz="1100" dirty="0">
                <a:latin typeface="Comic Sans MS"/>
                <a:ea typeface="Comic Sans MS"/>
                <a:cs typeface="Comic Sans MS"/>
                <a:sym typeface="Comic Sans MS"/>
              </a:rPr>
              <a:t>We aim to find out the truth by examining the evidence!</a:t>
            </a:r>
            <a:endParaRPr sz="1100" dirty="0">
              <a:latin typeface="Comic Sans MS"/>
              <a:ea typeface="Comic Sans MS"/>
              <a:cs typeface="Comic Sans MS"/>
              <a:sym typeface="Comic Sans MS"/>
            </a:endParaRPr>
          </a:p>
        </p:txBody>
      </p:sp>
      <p:sp>
        <p:nvSpPr>
          <p:cNvPr id="228" name="Google Shape;228;p31"/>
          <p:cNvSpPr txBox="1"/>
          <p:nvPr/>
        </p:nvSpPr>
        <p:spPr>
          <a:xfrm>
            <a:off x="4566300" y="97775"/>
            <a:ext cx="4521900" cy="48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latin typeface="Comic Sans MS"/>
              <a:ea typeface="Comic Sans MS"/>
              <a:cs typeface="Comic Sans MS"/>
              <a:sym typeface="Comic Sans MS"/>
            </a:endParaRPr>
          </a:p>
          <a:p>
            <a:pPr marL="0" lvl="0" indent="0" algn="ctr" rtl="0">
              <a:spcBef>
                <a:spcPts val="0"/>
              </a:spcBef>
              <a:spcAft>
                <a:spcPts val="0"/>
              </a:spcAft>
              <a:buNone/>
            </a:pPr>
            <a:endParaRPr>
              <a:latin typeface="Comic Sans MS"/>
              <a:ea typeface="Comic Sans MS"/>
              <a:cs typeface="Comic Sans MS"/>
              <a:sym typeface="Comic Sans MS"/>
            </a:endParaRPr>
          </a:p>
          <a:p>
            <a:pPr marL="0" lvl="0" indent="0" algn="ctr" rtl="0">
              <a:spcBef>
                <a:spcPts val="0"/>
              </a:spcBef>
              <a:spcAft>
                <a:spcPts val="0"/>
              </a:spcAft>
              <a:buNone/>
            </a:pPr>
            <a:endParaRPr>
              <a:latin typeface="Comic Sans MS"/>
              <a:ea typeface="Comic Sans MS"/>
              <a:cs typeface="Comic Sans MS"/>
              <a:sym typeface="Comic Sans MS"/>
            </a:endParaRPr>
          </a:p>
          <a:p>
            <a:pPr marL="0" lvl="0" indent="0" algn="ctr" rtl="0">
              <a:spcBef>
                <a:spcPts val="0"/>
              </a:spcBef>
              <a:spcAft>
                <a:spcPts val="0"/>
              </a:spcAft>
              <a:buNone/>
            </a:pPr>
            <a:endParaRPr sz="1200">
              <a:latin typeface="Comic Sans MS"/>
              <a:ea typeface="Comic Sans MS"/>
              <a:cs typeface="Comic Sans MS"/>
              <a:sym typeface="Comic Sans MS"/>
            </a:endParaRPr>
          </a:p>
          <a:p>
            <a:pPr marL="0" lvl="0" indent="0" algn="ctr" rtl="0">
              <a:spcBef>
                <a:spcPts val="0"/>
              </a:spcBef>
              <a:spcAft>
                <a:spcPts val="0"/>
              </a:spcAft>
              <a:buNone/>
            </a:pPr>
            <a:endParaRPr sz="1200">
              <a:latin typeface="Comic Sans MS"/>
              <a:ea typeface="Comic Sans MS"/>
              <a:cs typeface="Comic Sans MS"/>
              <a:sym typeface="Comic Sans MS"/>
            </a:endParaRPr>
          </a:p>
          <a:p>
            <a:pPr marL="0" lvl="0" indent="0" algn="ctr" rtl="0">
              <a:spcBef>
                <a:spcPts val="0"/>
              </a:spcBef>
              <a:spcAft>
                <a:spcPts val="0"/>
              </a:spcAft>
              <a:buNone/>
            </a:pPr>
            <a:r>
              <a:rPr lang="en-GB" sz="1200">
                <a:latin typeface="Comic Sans MS"/>
                <a:ea typeface="Comic Sans MS"/>
                <a:cs typeface="Comic Sans MS"/>
                <a:sym typeface="Comic Sans MS"/>
              </a:rPr>
              <a:t>Once upon a time there was a camel called Alphonse. Unfortunately, the camel had severe back problems. This was not the end of his misfortune, however, because he had an evil owner, called Frank (the camel killer).</a:t>
            </a:r>
            <a:endParaRPr sz="1200">
              <a:latin typeface="Comic Sans MS"/>
              <a:ea typeface="Comic Sans MS"/>
              <a:cs typeface="Comic Sans MS"/>
              <a:sym typeface="Comic Sans MS"/>
            </a:endParaRPr>
          </a:p>
          <a:p>
            <a:pPr marL="0" lvl="0" indent="0" algn="ctr" rtl="0">
              <a:spcBef>
                <a:spcPts val="0"/>
              </a:spcBef>
              <a:spcAft>
                <a:spcPts val="0"/>
              </a:spcAft>
              <a:buNone/>
            </a:pPr>
            <a:endParaRPr sz="1200">
              <a:latin typeface="Comic Sans MS"/>
              <a:ea typeface="Comic Sans MS"/>
              <a:cs typeface="Comic Sans MS"/>
              <a:sym typeface="Comic Sans MS"/>
            </a:endParaRPr>
          </a:p>
          <a:p>
            <a:pPr marL="0" lvl="0" indent="0" algn="ctr" rtl="0">
              <a:spcBef>
                <a:spcPts val="0"/>
              </a:spcBef>
              <a:spcAft>
                <a:spcPts val="0"/>
              </a:spcAft>
              <a:buNone/>
            </a:pPr>
            <a:r>
              <a:rPr lang="en-GB" sz="1200">
                <a:latin typeface="Comic Sans MS"/>
                <a:ea typeface="Comic Sans MS"/>
                <a:cs typeface="Comic Sans MS"/>
                <a:sym typeface="Comic Sans MS"/>
              </a:rPr>
              <a:t>Frank regularly overloaded his camels before taking them on gruelling and unnecessary trips up and down mountains on his way to deliver goods to his customers. These customers, shockingly, did not care what was happening to the camels. </a:t>
            </a:r>
            <a:endParaRPr sz="1200">
              <a:latin typeface="Comic Sans MS"/>
              <a:ea typeface="Comic Sans MS"/>
              <a:cs typeface="Comic Sans MS"/>
              <a:sym typeface="Comic Sans MS"/>
            </a:endParaRPr>
          </a:p>
          <a:p>
            <a:pPr marL="0" lvl="0" indent="0" algn="ctr" rtl="0">
              <a:spcBef>
                <a:spcPts val="0"/>
              </a:spcBef>
              <a:spcAft>
                <a:spcPts val="0"/>
              </a:spcAft>
              <a:buNone/>
            </a:pPr>
            <a:endParaRPr sz="1200">
              <a:latin typeface="Comic Sans MS"/>
              <a:ea typeface="Comic Sans MS"/>
              <a:cs typeface="Comic Sans MS"/>
              <a:sym typeface="Comic Sans MS"/>
            </a:endParaRPr>
          </a:p>
          <a:p>
            <a:pPr marL="0" lvl="0" indent="0" algn="ctr" rtl="0">
              <a:spcBef>
                <a:spcPts val="0"/>
              </a:spcBef>
              <a:spcAft>
                <a:spcPts val="0"/>
              </a:spcAft>
              <a:buNone/>
            </a:pPr>
            <a:r>
              <a:rPr lang="en-GB" sz="1200">
                <a:latin typeface="Comic Sans MS"/>
                <a:ea typeface="Comic Sans MS"/>
                <a:cs typeface="Comic Sans MS"/>
                <a:sym typeface="Comic Sans MS"/>
              </a:rPr>
              <a:t>Well, one Friday, Frank had just finished loading up Alphonse and the other camels for yet another pointless round trip up and down the mountains.  He had piled and piled the goods onto Alphonse’s back and was taking a break, reflecting smugly on his handiwork, chewing a straw. On a whim he decided to add the bedraggled straw he had been chewing to Alphonse’s load. Alphonse groaned obligingly. He eyed his owner with disgust. Alphonse keeled over and died of radical and irreversible back collapse.</a:t>
            </a:r>
            <a:endParaRPr sz="1200">
              <a:latin typeface="Comic Sans MS"/>
              <a:ea typeface="Comic Sans MS"/>
              <a:cs typeface="Comic Sans MS"/>
              <a:sym typeface="Comic Sans MS"/>
            </a:endParaRPr>
          </a:p>
        </p:txBody>
      </p:sp>
      <p:sp>
        <p:nvSpPr>
          <p:cNvPr id="229" name="Google Shape;229;p31"/>
          <p:cNvSpPr txBox="1"/>
          <p:nvPr/>
        </p:nvSpPr>
        <p:spPr>
          <a:xfrm>
            <a:off x="4730725" y="97775"/>
            <a:ext cx="4261500" cy="798900"/>
          </a:xfrm>
          <a:prstGeom prst="rect">
            <a:avLst/>
          </a:prstGeom>
          <a:solidFill>
            <a:srgbClr val="D5A6BD"/>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GB" dirty="0">
                <a:solidFill>
                  <a:schemeClr val="dk1"/>
                </a:solidFill>
                <a:latin typeface="Comic Sans MS"/>
                <a:ea typeface="Comic Sans MS"/>
                <a:cs typeface="Comic Sans MS"/>
                <a:sym typeface="Comic Sans MS"/>
              </a:rPr>
              <a:t>Read through the story. What caused poor Alphonse’s death? Highlight all the different reasons you can find.</a:t>
            </a:r>
            <a:endParaRPr sz="1200" dirty="0">
              <a:latin typeface="Comic Sans MS"/>
              <a:ea typeface="Comic Sans MS"/>
              <a:cs typeface="Comic Sans MS"/>
              <a:sym typeface="Comic Sans MS"/>
            </a:endParaRPr>
          </a:p>
        </p:txBody>
      </p:sp>
      <p:sp>
        <p:nvSpPr>
          <p:cNvPr id="2" name="TextBox 1">
            <a:extLst>
              <a:ext uri="{FF2B5EF4-FFF2-40B4-BE49-F238E27FC236}">
                <a16:creationId xmlns:a16="http://schemas.microsoft.com/office/drawing/2014/main" id="{52AEB95F-9FCD-42AE-BDF5-19F59637D07E}"/>
              </a:ext>
            </a:extLst>
          </p:cNvPr>
          <p:cNvSpPr txBox="1"/>
          <p:nvPr/>
        </p:nvSpPr>
        <p:spPr>
          <a:xfrm>
            <a:off x="6254712" y="4921475"/>
            <a:ext cx="2844063" cy="215444"/>
          </a:xfrm>
          <a:prstGeom prst="rect">
            <a:avLst/>
          </a:prstGeom>
          <a:noFill/>
        </p:spPr>
        <p:txBody>
          <a:bodyPr wrap="square" rtlCol="0">
            <a:spAutoFit/>
          </a:bodyPr>
          <a:lstStyle/>
          <a:p>
            <a:pPr algn="r"/>
            <a:r>
              <a:rPr lang="en-GB" sz="800" dirty="0"/>
              <a:t>Thanks to Arthur Chapman for creating Alphonse!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cxnSp>
        <p:nvCxnSpPr>
          <p:cNvPr id="234" name="Google Shape;234;p32"/>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235" name="Google Shape;235;p32"/>
          <p:cNvSpPr/>
          <p:nvPr/>
        </p:nvSpPr>
        <p:spPr>
          <a:xfrm rot="28">
            <a:off x="683000" y="141088"/>
            <a:ext cx="3106183" cy="630947"/>
          </a:xfrm>
          <a:prstGeom prst="rect">
            <a:avLst/>
          </a:prstGeom>
        </p:spPr>
        <p:txBody>
          <a:bodyPr>
            <a:prstTxWarp prst="textPlain">
              <a:avLst/>
            </a:prstTxWarp>
          </a:bodyPr>
          <a:lstStyle/>
          <a:p>
            <a:pPr lvl="0" algn="ctr"/>
            <a:r>
              <a:rPr b="1" i="0" dirty="0">
                <a:ln w="9525" cap="flat" cmpd="sng">
                  <a:solidFill>
                    <a:schemeClr val="dk2"/>
                  </a:solidFill>
                  <a:prstDash val="solid"/>
                  <a:round/>
                  <a:headEnd type="none" w="sm" len="sm"/>
                  <a:tailEnd type="none" w="sm" len="sm"/>
                </a:ln>
                <a:solidFill>
                  <a:srgbClr val="741B47"/>
                </a:solidFill>
                <a:latin typeface="Comic Sans MS"/>
              </a:rPr>
              <a:t>History is all </a:t>
            </a:r>
            <a:r>
              <a:rPr lang="en-GB" b="1" i="0" dirty="0">
                <a:ln w="9525" cap="flat" cmpd="sng">
                  <a:solidFill>
                    <a:schemeClr val="dk2"/>
                  </a:solidFill>
                  <a:prstDash val="solid"/>
                  <a:round/>
                  <a:headEnd type="none" w="sm" len="sm"/>
                  <a:tailEnd type="none" w="sm" len="sm"/>
                </a:ln>
                <a:solidFill>
                  <a:srgbClr val="741B47"/>
                </a:solidFill>
                <a:latin typeface="Comic Sans MS"/>
              </a:rPr>
              <a:t>a</a:t>
            </a:r>
            <a:r>
              <a:rPr b="1" i="0" dirty="0">
                <a:ln w="9525" cap="flat" cmpd="sng">
                  <a:solidFill>
                    <a:schemeClr val="dk2"/>
                  </a:solidFill>
                  <a:prstDash val="solid"/>
                  <a:round/>
                  <a:headEnd type="none" w="sm" len="sm"/>
                  <a:tailEnd type="none" w="sm" len="sm"/>
                </a:ln>
                <a:solidFill>
                  <a:srgbClr val="741B47"/>
                </a:solidFill>
                <a:latin typeface="Comic Sans MS"/>
              </a:rPr>
              <a:t>round</a:t>
            </a:r>
            <a:r>
              <a:rPr lang="en-GB" b="1" i="0" dirty="0">
                <a:ln w="9525" cap="flat" cmpd="sng">
                  <a:solidFill>
                    <a:schemeClr val="dk2"/>
                  </a:solidFill>
                  <a:prstDash val="solid"/>
                  <a:round/>
                  <a:headEnd type="none" w="sm" len="sm"/>
                  <a:tailEnd type="none" w="sm" len="sm"/>
                </a:ln>
                <a:solidFill>
                  <a:srgbClr val="741B47"/>
                </a:solidFill>
                <a:latin typeface="Comic Sans MS"/>
              </a:rPr>
              <a:t>!</a:t>
            </a:r>
            <a:endParaRPr b="1" i="0" dirty="0">
              <a:ln w="9525" cap="flat" cmpd="sng">
                <a:solidFill>
                  <a:schemeClr val="dk2"/>
                </a:solidFill>
                <a:prstDash val="solid"/>
                <a:round/>
                <a:headEnd type="none" w="sm" len="sm"/>
                <a:tailEnd type="none" w="sm" len="sm"/>
              </a:ln>
              <a:solidFill>
                <a:srgbClr val="741B47"/>
              </a:solidFill>
              <a:latin typeface="Comic Sans MS"/>
            </a:endParaRPr>
          </a:p>
        </p:txBody>
      </p:sp>
      <p:sp>
        <p:nvSpPr>
          <p:cNvPr id="236" name="Google Shape;236;p32"/>
          <p:cNvSpPr/>
          <p:nvPr/>
        </p:nvSpPr>
        <p:spPr>
          <a:xfrm>
            <a:off x="4628925"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14</a:t>
            </a:r>
            <a:endParaRPr sz="1050" b="1">
              <a:latin typeface="Calibri"/>
              <a:ea typeface="Calibri"/>
              <a:cs typeface="Calibri"/>
              <a:sym typeface="Calibri"/>
            </a:endParaRPr>
          </a:p>
        </p:txBody>
      </p:sp>
      <p:sp>
        <p:nvSpPr>
          <p:cNvPr id="237" name="Google Shape;237;p32"/>
          <p:cNvSpPr/>
          <p:nvPr/>
        </p:nvSpPr>
        <p:spPr>
          <a:xfrm>
            <a:off x="0"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13</a:t>
            </a:r>
            <a:endParaRPr sz="1050" b="1">
              <a:latin typeface="Calibri"/>
              <a:ea typeface="Calibri"/>
              <a:cs typeface="Calibri"/>
              <a:sym typeface="Calibri"/>
            </a:endParaRPr>
          </a:p>
        </p:txBody>
      </p:sp>
      <p:sp>
        <p:nvSpPr>
          <p:cNvPr id="238" name="Google Shape;238;p32"/>
          <p:cNvSpPr/>
          <p:nvPr/>
        </p:nvSpPr>
        <p:spPr>
          <a:xfrm>
            <a:off x="4786875" y="239650"/>
            <a:ext cx="4071900" cy="1474500"/>
          </a:xfrm>
          <a:prstGeom prst="rect">
            <a:avLst/>
          </a:prstGeom>
          <a:solidFill>
            <a:srgbClr val="D5A6B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2"/>
          <p:cNvSpPr txBox="1"/>
          <p:nvPr/>
        </p:nvSpPr>
        <p:spPr>
          <a:xfrm>
            <a:off x="4902375" y="239650"/>
            <a:ext cx="3840900" cy="151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500" b="1" dirty="0">
                <a:latin typeface="Comic Sans MS"/>
                <a:ea typeface="Comic Sans MS"/>
                <a:cs typeface="Comic Sans MS"/>
                <a:sym typeface="Comic Sans MS"/>
              </a:rPr>
              <a:t>Can you complete your own blue plaque for your local area? It might be that someone of historical importance was born near you, or something happened that was important. It might help to ask someone or have a look online.</a:t>
            </a:r>
            <a:endParaRPr sz="1500" b="1" dirty="0">
              <a:latin typeface="Comic Sans MS"/>
              <a:ea typeface="Comic Sans MS"/>
              <a:cs typeface="Comic Sans MS"/>
              <a:sym typeface="Comic Sans MS"/>
            </a:endParaRPr>
          </a:p>
        </p:txBody>
      </p:sp>
      <p:sp>
        <p:nvSpPr>
          <p:cNvPr id="240" name="Google Shape;240;p32"/>
          <p:cNvSpPr txBox="1"/>
          <p:nvPr/>
        </p:nvSpPr>
        <p:spPr>
          <a:xfrm>
            <a:off x="125800" y="772050"/>
            <a:ext cx="4324500" cy="247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300" dirty="0">
                <a:latin typeface="Comic Sans MS"/>
                <a:ea typeface="Comic Sans MS"/>
                <a:cs typeface="Comic Sans MS"/>
                <a:sym typeface="Comic Sans MS"/>
              </a:rPr>
              <a:t>Some people think of history as being just about Kings and Queens but there is history everywhere, from the smallest village to the biggest city.</a:t>
            </a:r>
            <a:endParaRPr sz="1300" dirty="0">
              <a:latin typeface="Comic Sans MS"/>
              <a:ea typeface="Comic Sans MS"/>
              <a:cs typeface="Comic Sans MS"/>
              <a:sym typeface="Comic Sans MS"/>
            </a:endParaRPr>
          </a:p>
          <a:p>
            <a:pPr marL="0" lvl="0" indent="0" algn="l" rtl="0">
              <a:spcBef>
                <a:spcPts val="0"/>
              </a:spcBef>
              <a:spcAft>
                <a:spcPts val="0"/>
              </a:spcAft>
              <a:buNone/>
            </a:pPr>
            <a:endParaRPr sz="1300" dirty="0">
              <a:latin typeface="Comic Sans MS"/>
              <a:ea typeface="Comic Sans MS"/>
              <a:cs typeface="Comic Sans MS"/>
              <a:sym typeface="Comic Sans MS"/>
            </a:endParaRPr>
          </a:p>
          <a:p>
            <a:pPr marL="0" lvl="0" indent="0" algn="l" rtl="0">
              <a:spcBef>
                <a:spcPts val="0"/>
              </a:spcBef>
              <a:spcAft>
                <a:spcPts val="0"/>
              </a:spcAft>
              <a:buNone/>
            </a:pPr>
            <a:r>
              <a:rPr lang="en-GB" sz="1300" dirty="0">
                <a:latin typeface="Comic Sans MS"/>
                <a:ea typeface="Comic Sans MS"/>
                <a:cs typeface="Comic Sans MS"/>
                <a:sym typeface="Comic Sans MS"/>
              </a:rPr>
              <a:t>Local history is the study of history near where we are. It is important to remember our local history, and is sometimes remembered by blue plaques, like the one below:</a:t>
            </a:r>
            <a:endParaRPr sz="1300" dirty="0">
              <a:highlight>
                <a:srgbClr val="FF0000"/>
              </a:highlight>
              <a:latin typeface="Comic Sans MS"/>
              <a:ea typeface="Comic Sans MS"/>
              <a:cs typeface="Comic Sans MS"/>
              <a:sym typeface="Comic Sans MS"/>
            </a:endParaRPr>
          </a:p>
        </p:txBody>
      </p:sp>
      <p:sp>
        <p:nvSpPr>
          <p:cNvPr id="241" name="Google Shape;241;p32"/>
          <p:cNvSpPr/>
          <p:nvPr/>
        </p:nvSpPr>
        <p:spPr>
          <a:xfrm>
            <a:off x="4628925" y="1835375"/>
            <a:ext cx="4444500" cy="2841900"/>
          </a:xfrm>
          <a:prstGeom prst="flowChartConnector">
            <a:avLst/>
          </a:prstGeom>
          <a:solidFill>
            <a:srgbClr val="1155CC"/>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omic Sans MS"/>
              <a:ea typeface="Comic Sans MS"/>
              <a:cs typeface="Comic Sans MS"/>
              <a:sym typeface="Comic Sans MS"/>
            </a:endParaRPr>
          </a:p>
        </p:txBody>
      </p:sp>
      <p:sp>
        <p:nvSpPr>
          <p:cNvPr id="242" name="Google Shape;242;p32"/>
          <p:cNvSpPr txBox="1"/>
          <p:nvPr/>
        </p:nvSpPr>
        <p:spPr>
          <a:xfrm>
            <a:off x="5161425" y="2319150"/>
            <a:ext cx="3912000" cy="247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FFFFFF"/>
                </a:solidFill>
                <a:latin typeface="Comic Sans MS"/>
                <a:ea typeface="Comic Sans MS"/>
                <a:cs typeface="Comic Sans MS"/>
                <a:sym typeface="Comic Sans MS"/>
              </a:rPr>
              <a:t>This is where ……………………………………..</a:t>
            </a:r>
            <a:endParaRPr b="1">
              <a:solidFill>
                <a:srgbClr val="FFFFFF"/>
              </a:solidFill>
              <a:latin typeface="Comic Sans MS"/>
              <a:ea typeface="Comic Sans MS"/>
              <a:cs typeface="Comic Sans MS"/>
              <a:sym typeface="Comic Sans MS"/>
            </a:endParaRPr>
          </a:p>
          <a:p>
            <a:pPr marL="0" lvl="0" indent="0" algn="l" rtl="0">
              <a:spcBef>
                <a:spcPts val="0"/>
              </a:spcBef>
              <a:spcAft>
                <a:spcPts val="0"/>
              </a:spcAft>
              <a:buNone/>
            </a:pPr>
            <a:endParaRPr b="1">
              <a:solidFill>
                <a:srgbClr val="FFFFFF"/>
              </a:solidFill>
              <a:latin typeface="Comic Sans MS"/>
              <a:ea typeface="Comic Sans MS"/>
              <a:cs typeface="Comic Sans MS"/>
              <a:sym typeface="Comic Sans MS"/>
            </a:endParaRPr>
          </a:p>
          <a:p>
            <a:pPr marL="0" lvl="0" indent="0" algn="l" rtl="0">
              <a:spcBef>
                <a:spcPts val="0"/>
              </a:spcBef>
              <a:spcAft>
                <a:spcPts val="0"/>
              </a:spcAft>
              <a:buNone/>
            </a:pPr>
            <a:r>
              <a:rPr lang="en-GB" b="1">
                <a:solidFill>
                  <a:srgbClr val="FFFFFF"/>
                </a:solidFill>
                <a:latin typeface="Comic Sans MS"/>
                <a:ea typeface="Comic Sans MS"/>
                <a:cs typeface="Comic Sans MS"/>
                <a:sym typeface="Comic Sans MS"/>
              </a:rPr>
              <a:t>On this date ……………………………………….</a:t>
            </a:r>
            <a:endParaRPr b="1">
              <a:solidFill>
                <a:srgbClr val="FFFFFF"/>
              </a:solidFill>
              <a:latin typeface="Comic Sans MS"/>
              <a:ea typeface="Comic Sans MS"/>
              <a:cs typeface="Comic Sans MS"/>
              <a:sym typeface="Comic Sans MS"/>
            </a:endParaRPr>
          </a:p>
          <a:p>
            <a:pPr marL="0" lvl="0" indent="0" algn="l" rtl="0">
              <a:spcBef>
                <a:spcPts val="0"/>
              </a:spcBef>
              <a:spcAft>
                <a:spcPts val="0"/>
              </a:spcAft>
              <a:buNone/>
            </a:pPr>
            <a:endParaRPr b="1">
              <a:solidFill>
                <a:srgbClr val="FFFFFF"/>
              </a:solidFill>
              <a:latin typeface="Comic Sans MS"/>
              <a:ea typeface="Comic Sans MS"/>
              <a:cs typeface="Comic Sans MS"/>
              <a:sym typeface="Comic Sans MS"/>
            </a:endParaRPr>
          </a:p>
          <a:p>
            <a:pPr marL="0" lvl="0" indent="0" algn="l" rtl="0">
              <a:spcBef>
                <a:spcPts val="0"/>
              </a:spcBef>
              <a:spcAft>
                <a:spcPts val="0"/>
              </a:spcAft>
              <a:buNone/>
            </a:pPr>
            <a:r>
              <a:rPr lang="en-GB" b="1">
                <a:solidFill>
                  <a:srgbClr val="FFFFFF"/>
                </a:solidFill>
                <a:latin typeface="Comic Sans MS"/>
                <a:ea typeface="Comic Sans MS"/>
                <a:cs typeface="Comic Sans MS"/>
                <a:sym typeface="Comic Sans MS"/>
              </a:rPr>
              <a:t>This is what happened …………………………..</a:t>
            </a:r>
            <a:endParaRPr b="1">
              <a:solidFill>
                <a:srgbClr val="FFFFFF"/>
              </a:solidFill>
              <a:latin typeface="Comic Sans MS"/>
              <a:ea typeface="Comic Sans MS"/>
              <a:cs typeface="Comic Sans MS"/>
              <a:sym typeface="Comic Sans MS"/>
            </a:endParaRPr>
          </a:p>
          <a:p>
            <a:pPr marL="0" lvl="0" indent="0" algn="l" rtl="0">
              <a:spcBef>
                <a:spcPts val="0"/>
              </a:spcBef>
              <a:spcAft>
                <a:spcPts val="0"/>
              </a:spcAft>
              <a:buNone/>
            </a:pPr>
            <a:r>
              <a:rPr lang="en-GB" b="1">
                <a:solidFill>
                  <a:srgbClr val="FFFFFF"/>
                </a:solidFill>
                <a:latin typeface="Comic Sans MS"/>
                <a:ea typeface="Comic Sans MS"/>
                <a:cs typeface="Comic Sans MS"/>
                <a:sym typeface="Comic Sans MS"/>
              </a:rPr>
              <a:t>……………………………………………………………………..</a:t>
            </a:r>
            <a:endParaRPr b="1">
              <a:solidFill>
                <a:srgbClr val="FFFFFF"/>
              </a:solidFill>
              <a:latin typeface="Comic Sans MS"/>
              <a:ea typeface="Comic Sans MS"/>
              <a:cs typeface="Comic Sans MS"/>
              <a:sym typeface="Comic Sans MS"/>
            </a:endParaRPr>
          </a:p>
          <a:p>
            <a:pPr marL="0" lvl="0" indent="0" algn="l" rtl="0">
              <a:spcBef>
                <a:spcPts val="0"/>
              </a:spcBef>
              <a:spcAft>
                <a:spcPts val="0"/>
              </a:spcAft>
              <a:buNone/>
            </a:pPr>
            <a:r>
              <a:rPr lang="en-GB" b="1">
                <a:solidFill>
                  <a:srgbClr val="FFFFFF"/>
                </a:solidFill>
                <a:latin typeface="Comic Sans MS"/>
                <a:ea typeface="Comic Sans MS"/>
                <a:cs typeface="Comic Sans MS"/>
                <a:sym typeface="Comic Sans MS"/>
              </a:rPr>
              <a:t>………………………………………………………………………..</a:t>
            </a:r>
            <a:endParaRPr b="1">
              <a:solidFill>
                <a:srgbClr val="FFFFFF"/>
              </a:solidFill>
              <a:latin typeface="Comic Sans MS"/>
              <a:ea typeface="Comic Sans MS"/>
              <a:cs typeface="Comic Sans MS"/>
              <a:sym typeface="Comic Sans MS"/>
            </a:endParaRPr>
          </a:p>
          <a:p>
            <a:pPr marL="0" lvl="0" indent="0" algn="ctr" rtl="0">
              <a:spcBef>
                <a:spcPts val="0"/>
              </a:spcBef>
              <a:spcAft>
                <a:spcPts val="0"/>
              </a:spcAft>
              <a:buNone/>
            </a:pPr>
            <a:r>
              <a:rPr lang="en-GB" b="1">
                <a:solidFill>
                  <a:srgbClr val="FFFFFF"/>
                </a:solidFill>
                <a:latin typeface="Comic Sans MS"/>
                <a:ea typeface="Comic Sans MS"/>
                <a:cs typeface="Comic Sans MS"/>
                <a:sym typeface="Comic Sans MS"/>
              </a:rPr>
              <a:t>……………………………………………………</a:t>
            </a:r>
            <a:endParaRPr b="1">
              <a:solidFill>
                <a:srgbClr val="FFFFFF"/>
              </a:solidFill>
              <a:latin typeface="Comic Sans MS"/>
              <a:ea typeface="Comic Sans MS"/>
              <a:cs typeface="Comic Sans MS"/>
              <a:sym typeface="Comic Sans MS"/>
            </a:endParaRPr>
          </a:p>
          <a:p>
            <a:pPr marL="0" lvl="0" indent="0" algn="ctr" rtl="0">
              <a:spcBef>
                <a:spcPts val="0"/>
              </a:spcBef>
              <a:spcAft>
                <a:spcPts val="0"/>
              </a:spcAft>
              <a:buNone/>
            </a:pPr>
            <a:r>
              <a:rPr lang="en-GB" b="1">
                <a:solidFill>
                  <a:srgbClr val="FFFFFF"/>
                </a:solidFill>
                <a:latin typeface="Comic Sans MS"/>
                <a:ea typeface="Comic Sans MS"/>
                <a:cs typeface="Comic Sans MS"/>
                <a:sym typeface="Comic Sans MS"/>
              </a:rPr>
              <a:t>……………………………………………</a:t>
            </a:r>
            <a:endParaRPr b="1">
              <a:solidFill>
                <a:srgbClr val="FFFFFF"/>
              </a:solidFill>
              <a:latin typeface="Comic Sans MS"/>
              <a:ea typeface="Comic Sans MS"/>
              <a:cs typeface="Comic Sans MS"/>
              <a:sym typeface="Comic Sans MS"/>
            </a:endParaRPr>
          </a:p>
        </p:txBody>
      </p:sp>
      <p:sp>
        <p:nvSpPr>
          <p:cNvPr id="243" name="Google Shape;243;p32"/>
          <p:cNvSpPr/>
          <p:nvPr/>
        </p:nvSpPr>
        <p:spPr>
          <a:xfrm>
            <a:off x="392125" y="2334875"/>
            <a:ext cx="3731100" cy="1842900"/>
          </a:xfrm>
          <a:prstGeom prst="flowChartConnector">
            <a:avLst/>
          </a:prstGeom>
          <a:solidFill>
            <a:srgbClr val="1155CC"/>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2"/>
          <p:cNvSpPr txBox="1"/>
          <p:nvPr/>
        </p:nvSpPr>
        <p:spPr>
          <a:xfrm>
            <a:off x="503250" y="2381800"/>
            <a:ext cx="3360000" cy="177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300" b="1">
                <a:solidFill>
                  <a:srgbClr val="FFFFFF"/>
                </a:solidFill>
                <a:latin typeface="Comic Sans MS"/>
                <a:ea typeface="Comic Sans MS"/>
                <a:cs typeface="Comic Sans MS"/>
                <a:sym typeface="Comic Sans MS"/>
              </a:rPr>
              <a:t>Guy Fawkes</a:t>
            </a:r>
            <a:endParaRPr sz="1300" b="1">
              <a:solidFill>
                <a:srgbClr val="FFFFFF"/>
              </a:solidFill>
              <a:latin typeface="Comic Sans MS"/>
              <a:ea typeface="Comic Sans MS"/>
              <a:cs typeface="Comic Sans MS"/>
              <a:sym typeface="Comic Sans MS"/>
            </a:endParaRPr>
          </a:p>
          <a:p>
            <a:pPr marL="0" lvl="0" indent="0" algn="ctr" rtl="0">
              <a:spcBef>
                <a:spcPts val="0"/>
              </a:spcBef>
              <a:spcAft>
                <a:spcPts val="0"/>
              </a:spcAft>
              <a:buNone/>
            </a:pPr>
            <a:endParaRPr sz="1300" b="1">
              <a:solidFill>
                <a:srgbClr val="FFFFFF"/>
              </a:solidFill>
              <a:latin typeface="Comic Sans MS"/>
              <a:ea typeface="Comic Sans MS"/>
              <a:cs typeface="Comic Sans MS"/>
              <a:sym typeface="Comic Sans MS"/>
            </a:endParaRPr>
          </a:p>
          <a:p>
            <a:pPr marL="0" lvl="0" indent="0" algn="ctr" rtl="0">
              <a:spcBef>
                <a:spcPts val="0"/>
              </a:spcBef>
              <a:spcAft>
                <a:spcPts val="0"/>
              </a:spcAft>
              <a:buNone/>
            </a:pPr>
            <a:r>
              <a:rPr lang="en-GB" sz="1300">
                <a:solidFill>
                  <a:srgbClr val="FFFFFF"/>
                </a:solidFill>
                <a:latin typeface="Comic Sans MS"/>
                <a:ea typeface="Comic Sans MS"/>
                <a:cs typeface="Comic Sans MS"/>
                <a:sym typeface="Comic Sans MS"/>
              </a:rPr>
              <a:t>Gunpowder Plot Conspirator</a:t>
            </a:r>
            <a:endParaRPr sz="1300">
              <a:solidFill>
                <a:srgbClr val="FFFFFF"/>
              </a:solidFill>
              <a:latin typeface="Comic Sans MS"/>
              <a:ea typeface="Comic Sans MS"/>
              <a:cs typeface="Comic Sans MS"/>
              <a:sym typeface="Comic Sans MS"/>
            </a:endParaRPr>
          </a:p>
          <a:p>
            <a:pPr marL="0" lvl="0" indent="0" algn="ctr" rtl="0">
              <a:spcBef>
                <a:spcPts val="0"/>
              </a:spcBef>
              <a:spcAft>
                <a:spcPts val="0"/>
              </a:spcAft>
              <a:buNone/>
            </a:pPr>
            <a:r>
              <a:rPr lang="en-GB" sz="1300">
                <a:solidFill>
                  <a:srgbClr val="FFFFFF"/>
                </a:solidFill>
                <a:latin typeface="Comic Sans MS"/>
                <a:ea typeface="Comic Sans MS"/>
                <a:cs typeface="Comic Sans MS"/>
                <a:sym typeface="Comic Sans MS"/>
              </a:rPr>
              <a:t>Born Here at 32 Stonegate, York 1570</a:t>
            </a:r>
            <a:endParaRPr sz="1300">
              <a:solidFill>
                <a:srgbClr val="FFFFFF"/>
              </a:solidFill>
              <a:latin typeface="Comic Sans MS"/>
              <a:ea typeface="Comic Sans MS"/>
              <a:cs typeface="Comic Sans MS"/>
              <a:sym typeface="Comic Sans MS"/>
            </a:endParaRPr>
          </a:p>
          <a:p>
            <a:pPr marL="0" lvl="0" indent="0" algn="ctr" rtl="0">
              <a:spcBef>
                <a:spcPts val="0"/>
              </a:spcBef>
              <a:spcAft>
                <a:spcPts val="0"/>
              </a:spcAft>
              <a:buNone/>
            </a:pPr>
            <a:endParaRPr sz="1300">
              <a:solidFill>
                <a:srgbClr val="FFFFFF"/>
              </a:solidFill>
              <a:latin typeface="Comic Sans MS"/>
              <a:ea typeface="Comic Sans MS"/>
              <a:cs typeface="Comic Sans MS"/>
              <a:sym typeface="Comic Sans MS"/>
            </a:endParaRPr>
          </a:p>
          <a:p>
            <a:pPr marL="0" lvl="0" indent="0" algn="ctr" rtl="0">
              <a:spcBef>
                <a:spcPts val="0"/>
              </a:spcBef>
              <a:spcAft>
                <a:spcPts val="0"/>
              </a:spcAft>
              <a:buNone/>
            </a:pPr>
            <a:r>
              <a:rPr lang="en-GB" sz="1300">
                <a:solidFill>
                  <a:srgbClr val="FFFFFF"/>
                </a:solidFill>
                <a:latin typeface="Comic Sans MS"/>
                <a:ea typeface="Comic Sans MS"/>
                <a:cs typeface="Comic Sans MS"/>
                <a:sym typeface="Comic Sans MS"/>
              </a:rPr>
              <a:t>Hung, Drawn and Quartered, London 31st January 1606</a:t>
            </a:r>
            <a:endParaRPr sz="1300">
              <a:solidFill>
                <a:srgbClr val="FFFFFF"/>
              </a:solidFill>
              <a:latin typeface="Comic Sans MS"/>
              <a:ea typeface="Comic Sans MS"/>
              <a:cs typeface="Comic Sans MS"/>
              <a:sym typeface="Comic Sans MS"/>
            </a:endParaRPr>
          </a:p>
        </p:txBody>
      </p:sp>
      <p:pic>
        <p:nvPicPr>
          <p:cNvPr id="245" name="Google Shape;245;p32"/>
          <p:cNvPicPr preferRelativeResize="0"/>
          <p:nvPr/>
        </p:nvPicPr>
        <p:blipFill rotWithShape="1">
          <a:blip r:embed="rId3">
            <a:alphaModFix/>
          </a:blip>
          <a:srcRect/>
          <a:stretch/>
        </p:blipFill>
        <p:spPr>
          <a:xfrm>
            <a:off x="3225470" y="4233051"/>
            <a:ext cx="1141980" cy="954050"/>
          </a:xfrm>
          <a:prstGeom prst="rect">
            <a:avLst/>
          </a:prstGeom>
          <a:noFill/>
          <a:ln>
            <a:noFill/>
          </a:ln>
        </p:spPr>
      </p:pic>
      <p:sp>
        <p:nvSpPr>
          <p:cNvPr id="246" name="Google Shape;246;p32"/>
          <p:cNvSpPr/>
          <p:nvPr/>
        </p:nvSpPr>
        <p:spPr>
          <a:xfrm>
            <a:off x="1087900" y="4191250"/>
            <a:ext cx="1938600" cy="954000"/>
          </a:xfrm>
          <a:prstGeom prst="wedgeEllipseCallout">
            <a:avLst>
              <a:gd name="adj1" fmla="val 76693"/>
              <a:gd name="adj2" fmla="val 1438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dirty="0">
                <a:latin typeface="Comic Sans MS"/>
                <a:ea typeface="Comic Sans MS"/>
                <a:cs typeface="Comic Sans MS"/>
                <a:sym typeface="Comic Sans MS"/>
              </a:rPr>
              <a:t>Did you know…</a:t>
            </a:r>
            <a:endParaRPr sz="800" b="1" dirty="0">
              <a:latin typeface="Comic Sans MS"/>
              <a:ea typeface="Comic Sans MS"/>
              <a:cs typeface="Comic Sans MS"/>
              <a:sym typeface="Comic Sans MS"/>
            </a:endParaRPr>
          </a:p>
          <a:p>
            <a:pPr marL="0" lvl="0" indent="0" algn="ctr" rtl="0">
              <a:spcBef>
                <a:spcPts val="0"/>
              </a:spcBef>
              <a:spcAft>
                <a:spcPts val="0"/>
              </a:spcAft>
              <a:buNone/>
            </a:pPr>
            <a:r>
              <a:rPr lang="en-GB" sz="800" dirty="0">
                <a:latin typeface="Comic Sans MS"/>
                <a:ea typeface="Comic Sans MS"/>
                <a:cs typeface="Comic Sans MS"/>
                <a:sym typeface="Comic Sans MS"/>
              </a:rPr>
              <a:t>Every 5th November we celebrate that Guy Fawkes didn’t manage to blow up Parliament! We call it Bonfire Night.</a:t>
            </a:r>
            <a:endParaRPr sz="800" dirty="0">
              <a:latin typeface="Comic Sans MS"/>
              <a:ea typeface="Comic Sans MS"/>
              <a:cs typeface="Comic Sans MS"/>
              <a:sym typeface="Comic Sans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cxnSp>
        <p:nvCxnSpPr>
          <p:cNvPr id="251" name="Google Shape;251;p33"/>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252" name="Google Shape;252;p33"/>
          <p:cNvSpPr/>
          <p:nvPr/>
        </p:nvSpPr>
        <p:spPr>
          <a:xfrm>
            <a:off x="45225"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00" b="1">
                <a:latin typeface="Calibri"/>
                <a:ea typeface="Calibri"/>
                <a:cs typeface="Calibri"/>
                <a:sym typeface="Calibri"/>
              </a:rPr>
              <a:t>15</a:t>
            </a:r>
            <a:endParaRPr sz="1000" b="1">
              <a:latin typeface="Calibri"/>
              <a:ea typeface="Calibri"/>
              <a:cs typeface="Calibri"/>
              <a:sym typeface="Calibri"/>
            </a:endParaRPr>
          </a:p>
        </p:txBody>
      </p:sp>
      <p:sp>
        <p:nvSpPr>
          <p:cNvPr id="253" name="Google Shape;253;p33"/>
          <p:cNvSpPr/>
          <p:nvPr/>
        </p:nvSpPr>
        <p:spPr>
          <a:xfrm>
            <a:off x="4628925"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16</a:t>
            </a:r>
            <a:endParaRPr sz="1050" b="1">
              <a:latin typeface="Calibri"/>
              <a:ea typeface="Calibri"/>
              <a:cs typeface="Calibri"/>
              <a:sym typeface="Calibri"/>
            </a:endParaRPr>
          </a:p>
        </p:txBody>
      </p:sp>
      <p:sp>
        <p:nvSpPr>
          <p:cNvPr id="254" name="Google Shape;254;p33"/>
          <p:cNvSpPr/>
          <p:nvPr/>
        </p:nvSpPr>
        <p:spPr>
          <a:xfrm>
            <a:off x="93900" y="95075"/>
            <a:ext cx="4261495" cy="414024"/>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What's a primary source?</a:t>
            </a:r>
          </a:p>
        </p:txBody>
      </p:sp>
      <p:pic>
        <p:nvPicPr>
          <p:cNvPr id="255" name="Google Shape;255;p33"/>
          <p:cNvPicPr preferRelativeResize="0"/>
          <p:nvPr/>
        </p:nvPicPr>
        <p:blipFill>
          <a:blip r:embed="rId3">
            <a:alphaModFix/>
          </a:blip>
          <a:stretch>
            <a:fillRect/>
          </a:stretch>
        </p:blipFill>
        <p:spPr>
          <a:xfrm>
            <a:off x="492600" y="1201850"/>
            <a:ext cx="3304451" cy="2414139"/>
          </a:xfrm>
          <a:prstGeom prst="rect">
            <a:avLst/>
          </a:prstGeom>
          <a:noFill/>
          <a:ln>
            <a:noFill/>
          </a:ln>
        </p:spPr>
      </p:pic>
      <p:sp>
        <p:nvSpPr>
          <p:cNvPr id="256" name="Google Shape;256;p33"/>
          <p:cNvSpPr txBox="1"/>
          <p:nvPr/>
        </p:nvSpPr>
        <p:spPr>
          <a:xfrm>
            <a:off x="93888" y="3616000"/>
            <a:ext cx="4261500" cy="105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850" b="1" dirty="0">
                <a:latin typeface="Comic Sans MS"/>
                <a:ea typeface="Comic Sans MS"/>
                <a:cs typeface="Comic Sans MS"/>
                <a:sym typeface="Comic Sans MS"/>
              </a:rPr>
              <a:t>Look at the source. </a:t>
            </a:r>
            <a:endParaRPr sz="850" b="1" dirty="0">
              <a:latin typeface="Comic Sans MS"/>
              <a:ea typeface="Comic Sans MS"/>
              <a:cs typeface="Comic Sans MS"/>
              <a:sym typeface="Comic Sans MS"/>
            </a:endParaRPr>
          </a:p>
          <a:p>
            <a:pPr marL="0" lvl="0" indent="0" algn="l" rtl="0">
              <a:spcBef>
                <a:spcPts val="0"/>
              </a:spcBef>
              <a:spcAft>
                <a:spcPts val="0"/>
              </a:spcAft>
              <a:buNone/>
            </a:pPr>
            <a:r>
              <a:rPr lang="en-GB" sz="850" dirty="0">
                <a:latin typeface="Comic Sans MS"/>
                <a:ea typeface="Comic Sans MS"/>
                <a:cs typeface="Comic Sans MS"/>
                <a:sym typeface="Comic Sans MS"/>
              </a:rPr>
              <a:t>What would you like to find out about this source? What important questions do you think need answering about this source? Try to think of three questions:</a:t>
            </a:r>
            <a:endParaRPr sz="850" dirty="0">
              <a:latin typeface="Comic Sans MS"/>
              <a:ea typeface="Comic Sans MS"/>
              <a:cs typeface="Comic Sans MS"/>
              <a:sym typeface="Comic Sans MS"/>
            </a:endParaRPr>
          </a:p>
          <a:p>
            <a:pPr marL="0" lvl="0" indent="0" algn="l" rtl="0">
              <a:spcBef>
                <a:spcPts val="0"/>
              </a:spcBef>
              <a:spcAft>
                <a:spcPts val="0"/>
              </a:spcAft>
              <a:buNone/>
            </a:pPr>
            <a:endParaRPr sz="850" b="1" dirty="0">
              <a:latin typeface="Comic Sans MS"/>
              <a:ea typeface="Comic Sans MS"/>
              <a:cs typeface="Comic Sans MS"/>
              <a:sym typeface="Comic Sans MS"/>
            </a:endParaRPr>
          </a:p>
          <a:p>
            <a:pPr marL="457200" lvl="0" indent="-282575" algn="l" rtl="0">
              <a:lnSpc>
                <a:spcPct val="150000"/>
              </a:lnSpc>
              <a:spcBef>
                <a:spcPts val="0"/>
              </a:spcBef>
              <a:spcAft>
                <a:spcPts val="0"/>
              </a:spcAft>
              <a:buSzPts val="850"/>
              <a:buFont typeface="Comic Sans MS"/>
              <a:buAutoNum type="arabicPeriod"/>
            </a:pPr>
            <a:endParaRPr sz="850" b="1" dirty="0">
              <a:latin typeface="Comic Sans MS"/>
              <a:ea typeface="Comic Sans MS"/>
              <a:cs typeface="Comic Sans MS"/>
              <a:sym typeface="Comic Sans MS"/>
            </a:endParaRPr>
          </a:p>
          <a:p>
            <a:pPr marL="457200" lvl="0" indent="-282575" algn="l" rtl="0">
              <a:lnSpc>
                <a:spcPct val="150000"/>
              </a:lnSpc>
              <a:spcBef>
                <a:spcPts val="0"/>
              </a:spcBef>
              <a:spcAft>
                <a:spcPts val="0"/>
              </a:spcAft>
              <a:buSzPts val="850"/>
              <a:buFont typeface="Comic Sans MS"/>
              <a:buAutoNum type="arabicPeriod"/>
            </a:pPr>
            <a:endParaRPr sz="850" b="1" dirty="0">
              <a:latin typeface="Comic Sans MS"/>
              <a:ea typeface="Comic Sans MS"/>
              <a:cs typeface="Comic Sans MS"/>
              <a:sym typeface="Comic Sans MS"/>
            </a:endParaRPr>
          </a:p>
          <a:p>
            <a:pPr marL="457200" lvl="0" indent="-282575" algn="l" rtl="0">
              <a:spcBef>
                <a:spcPts val="0"/>
              </a:spcBef>
              <a:spcAft>
                <a:spcPts val="0"/>
              </a:spcAft>
              <a:buSzPts val="850"/>
              <a:buFont typeface="Comic Sans MS"/>
              <a:buAutoNum type="arabicPeriod"/>
            </a:pPr>
            <a:endParaRPr sz="850" b="1" dirty="0">
              <a:latin typeface="Comic Sans MS"/>
              <a:ea typeface="Comic Sans MS"/>
              <a:cs typeface="Comic Sans MS"/>
              <a:sym typeface="Comic Sans MS"/>
            </a:endParaRPr>
          </a:p>
        </p:txBody>
      </p:sp>
      <p:sp>
        <p:nvSpPr>
          <p:cNvPr id="257" name="Google Shape;257;p33"/>
          <p:cNvSpPr txBox="1"/>
          <p:nvPr/>
        </p:nvSpPr>
        <p:spPr>
          <a:xfrm>
            <a:off x="14075" y="509100"/>
            <a:ext cx="4261500" cy="65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latin typeface="Comic Sans MS"/>
                <a:ea typeface="Comic Sans MS"/>
                <a:cs typeface="Comic Sans MS"/>
                <a:sym typeface="Comic Sans MS"/>
              </a:rPr>
              <a:t>A primary source is written or otherwise produced at the time. It is a first-hand account, observation, viewpoint, or artefact. </a:t>
            </a:r>
            <a:endParaRPr sz="1000" dirty="0">
              <a:latin typeface="Comic Sans MS"/>
              <a:ea typeface="Comic Sans MS"/>
              <a:cs typeface="Comic Sans MS"/>
              <a:sym typeface="Comic Sans MS"/>
            </a:endParaRPr>
          </a:p>
          <a:p>
            <a:pPr marL="0" lvl="0" indent="0" algn="l" rtl="0">
              <a:spcBef>
                <a:spcPts val="0"/>
              </a:spcBef>
              <a:spcAft>
                <a:spcPts val="0"/>
              </a:spcAft>
              <a:buNone/>
            </a:pPr>
            <a:endParaRPr sz="300" b="1" i="1" dirty="0">
              <a:solidFill>
                <a:srgbClr val="351C75"/>
              </a:solidFill>
              <a:latin typeface="Comic Sans MS"/>
              <a:ea typeface="Comic Sans MS"/>
              <a:cs typeface="Comic Sans MS"/>
              <a:sym typeface="Comic Sans MS"/>
            </a:endParaRPr>
          </a:p>
          <a:p>
            <a:pPr marL="0" lvl="0" indent="0" algn="l" rtl="0">
              <a:spcBef>
                <a:spcPts val="0"/>
              </a:spcBef>
              <a:spcAft>
                <a:spcPts val="0"/>
              </a:spcAft>
              <a:buNone/>
            </a:pPr>
            <a:r>
              <a:rPr lang="en-GB" sz="1000" b="1" i="1" dirty="0">
                <a:solidFill>
                  <a:srgbClr val="351C75"/>
                </a:solidFill>
                <a:latin typeface="Comic Sans MS"/>
                <a:ea typeface="Comic Sans MS"/>
                <a:cs typeface="Comic Sans MS"/>
                <a:sym typeface="Comic Sans MS"/>
              </a:rPr>
              <a:t>Think: </a:t>
            </a:r>
            <a:r>
              <a:rPr lang="en-GB" sz="1000" b="1" i="1" dirty="0">
                <a:solidFill>
                  <a:srgbClr val="990000"/>
                </a:solidFill>
                <a:latin typeface="Comic Sans MS"/>
                <a:ea typeface="Comic Sans MS"/>
                <a:cs typeface="Comic Sans MS"/>
                <a:sym typeface="Comic Sans MS"/>
              </a:rPr>
              <a:t>I was there. </a:t>
            </a:r>
            <a:endParaRPr sz="1000" b="1" i="1" dirty="0">
              <a:solidFill>
                <a:srgbClr val="990000"/>
              </a:solidFill>
              <a:latin typeface="Comic Sans MS"/>
              <a:ea typeface="Comic Sans MS"/>
              <a:cs typeface="Comic Sans MS"/>
              <a:sym typeface="Comic Sans MS"/>
            </a:endParaRPr>
          </a:p>
        </p:txBody>
      </p:sp>
      <p:sp>
        <p:nvSpPr>
          <p:cNvPr id="258" name="Google Shape;258;p33"/>
          <p:cNvSpPr txBox="1"/>
          <p:nvPr/>
        </p:nvSpPr>
        <p:spPr>
          <a:xfrm>
            <a:off x="4628925" y="2061975"/>
            <a:ext cx="4540800" cy="137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a:latin typeface="Comic Sans MS"/>
                <a:ea typeface="Comic Sans MS"/>
                <a:cs typeface="Comic Sans MS"/>
                <a:sym typeface="Comic Sans MS"/>
              </a:rPr>
              <a:t>This image was published in August 1917 during World War One. This photograph is of an Italian priest blessing English soldiers in a field. It shows the personal devotion of many troops during WWI, and</a:t>
            </a:r>
            <a:r>
              <a:rPr lang="en-GB" sz="1200" dirty="0">
                <a:solidFill>
                  <a:schemeClr val="dk1"/>
                </a:solidFill>
                <a:latin typeface="Comic Sans MS"/>
                <a:ea typeface="Comic Sans MS"/>
                <a:cs typeface="Comic Sans MS"/>
                <a:sym typeface="Comic Sans MS"/>
              </a:rPr>
              <a:t> the role of religion in war. </a:t>
            </a:r>
            <a:endParaRPr sz="12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5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1200" b="1" dirty="0">
                <a:solidFill>
                  <a:schemeClr val="dk1"/>
                </a:solidFill>
                <a:latin typeface="Comic Sans MS"/>
                <a:ea typeface="Comic Sans MS"/>
                <a:cs typeface="Comic Sans MS"/>
                <a:sym typeface="Comic Sans MS"/>
              </a:rPr>
              <a:t>THINK: </a:t>
            </a:r>
            <a:r>
              <a:rPr lang="en-GB" sz="1200" dirty="0">
                <a:solidFill>
                  <a:schemeClr val="dk1"/>
                </a:solidFill>
                <a:latin typeface="Comic Sans MS"/>
                <a:ea typeface="Comic Sans MS"/>
                <a:cs typeface="Comic Sans MS"/>
                <a:sym typeface="Comic Sans MS"/>
              </a:rPr>
              <a:t>Why do you think soldiers may have relied so heavily on religion in wartime? </a:t>
            </a:r>
            <a:endParaRPr sz="1200" dirty="0">
              <a:solidFill>
                <a:schemeClr val="dk1"/>
              </a:solidFill>
              <a:latin typeface="Comic Sans MS"/>
              <a:ea typeface="Comic Sans MS"/>
              <a:cs typeface="Comic Sans MS"/>
              <a:sym typeface="Comic Sans MS"/>
            </a:endParaRPr>
          </a:p>
          <a:p>
            <a:pPr marL="0" lvl="0" indent="0" algn="l" rtl="0">
              <a:lnSpc>
                <a:spcPct val="200000"/>
              </a:lnSpc>
              <a:spcBef>
                <a:spcPts val="0"/>
              </a:spcBef>
              <a:spcAft>
                <a:spcPts val="0"/>
              </a:spcAft>
              <a:buNone/>
            </a:pPr>
            <a:endParaRPr sz="1200" dirty="0">
              <a:solidFill>
                <a:schemeClr val="dk1"/>
              </a:solidFill>
              <a:latin typeface="Comic Sans MS"/>
              <a:ea typeface="Comic Sans MS"/>
              <a:cs typeface="Comic Sans MS"/>
              <a:sym typeface="Comic Sans MS"/>
            </a:endParaRPr>
          </a:p>
        </p:txBody>
      </p:sp>
      <p:sp>
        <p:nvSpPr>
          <p:cNvPr id="259" name="Google Shape;259;p33"/>
          <p:cNvSpPr txBox="1"/>
          <p:nvPr/>
        </p:nvSpPr>
        <p:spPr>
          <a:xfrm>
            <a:off x="5086225" y="4798350"/>
            <a:ext cx="4123800" cy="32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600">
                <a:latin typeface="Comic Sans MS"/>
                <a:ea typeface="Comic Sans MS"/>
                <a:cs typeface="Comic Sans MS"/>
                <a:sym typeface="Comic Sans MS"/>
              </a:rPr>
              <a:t>*  Source from the British Library Online, </a:t>
            </a:r>
            <a:r>
              <a:rPr lang="en-GB" sz="600" i="1">
                <a:latin typeface="Comic Sans MS"/>
                <a:ea typeface="Comic Sans MS"/>
                <a:cs typeface="Comic Sans MS"/>
                <a:sym typeface="Comic Sans MS"/>
              </a:rPr>
              <a:t>Prêtre italien donnant la communion à des soldats anglais</a:t>
            </a:r>
            <a:r>
              <a:rPr lang="en-GB" sz="600">
                <a:latin typeface="Comic Sans MS"/>
                <a:ea typeface="Comic Sans MS"/>
                <a:cs typeface="Comic Sans MS"/>
                <a:sym typeface="Comic Sans MS"/>
              </a:rPr>
              <a:t>, August, 1917, https://www.bl.uk/collection-items/italian-priest-communion-english-soldiers. </a:t>
            </a:r>
            <a:endParaRPr sz="600">
              <a:latin typeface="Comic Sans MS"/>
              <a:ea typeface="Comic Sans MS"/>
              <a:cs typeface="Comic Sans MS"/>
              <a:sym typeface="Comic Sans MS"/>
            </a:endParaRPr>
          </a:p>
        </p:txBody>
      </p:sp>
      <p:pic>
        <p:nvPicPr>
          <p:cNvPr id="260" name="Google Shape;260;p33"/>
          <p:cNvPicPr preferRelativeResize="0"/>
          <p:nvPr/>
        </p:nvPicPr>
        <p:blipFill>
          <a:blip r:embed="rId4">
            <a:alphaModFix/>
          </a:blip>
          <a:stretch>
            <a:fillRect/>
          </a:stretch>
        </p:blipFill>
        <p:spPr>
          <a:xfrm>
            <a:off x="7999400" y="216013"/>
            <a:ext cx="864100" cy="1282025"/>
          </a:xfrm>
          <a:prstGeom prst="rect">
            <a:avLst/>
          </a:prstGeom>
          <a:noFill/>
          <a:ln>
            <a:noFill/>
          </a:ln>
        </p:spPr>
      </p:pic>
      <p:sp>
        <p:nvSpPr>
          <p:cNvPr id="261" name="Google Shape;261;p33"/>
          <p:cNvSpPr/>
          <p:nvPr/>
        </p:nvSpPr>
        <p:spPr>
          <a:xfrm>
            <a:off x="8092663" y="509088"/>
            <a:ext cx="677566" cy="497111"/>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No </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cheating!</a:t>
            </a:r>
          </a:p>
        </p:txBody>
      </p:sp>
      <p:sp>
        <p:nvSpPr>
          <p:cNvPr id="262" name="Google Shape;262;p33"/>
          <p:cNvSpPr txBox="1"/>
          <p:nvPr/>
        </p:nvSpPr>
        <p:spPr>
          <a:xfrm>
            <a:off x="4628925" y="3378400"/>
            <a:ext cx="4355400" cy="153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b="1" dirty="0">
                <a:solidFill>
                  <a:schemeClr val="dk1"/>
                </a:solidFill>
                <a:latin typeface="Comic Sans MS"/>
                <a:ea typeface="Comic Sans MS"/>
                <a:cs typeface="Comic Sans MS"/>
                <a:sym typeface="Comic Sans MS"/>
              </a:rPr>
              <a:t>TASK: </a:t>
            </a:r>
            <a:r>
              <a:rPr lang="en-GB" sz="1200" dirty="0">
                <a:solidFill>
                  <a:schemeClr val="dk1"/>
                </a:solidFill>
                <a:latin typeface="Comic Sans MS"/>
                <a:ea typeface="Comic Sans MS"/>
                <a:cs typeface="Comic Sans MS"/>
                <a:sym typeface="Comic Sans MS"/>
              </a:rPr>
              <a:t>now see if you can answer your 3 questions!</a:t>
            </a:r>
          </a:p>
          <a:p>
            <a:pPr marL="0" lvl="0" indent="0" algn="l" rtl="0">
              <a:spcBef>
                <a:spcPts val="0"/>
              </a:spcBef>
              <a:spcAft>
                <a:spcPts val="0"/>
              </a:spcAft>
              <a:buNone/>
            </a:pPr>
            <a:endParaRPr lang="en-GB" sz="12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lang="en-GB" sz="12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lang="en-GB" sz="12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lang="en-GB" sz="8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lang="en-GB" sz="8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lang="en-GB" sz="1200" dirty="0">
              <a:solidFill>
                <a:schemeClr val="dk1"/>
              </a:solidFill>
              <a:latin typeface="Comic Sans MS"/>
              <a:ea typeface="Comic Sans MS"/>
              <a:cs typeface="Comic Sans MS"/>
              <a:sym typeface="Comic Sans MS"/>
            </a:endParaRPr>
          </a:p>
          <a:p>
            <a:pPr marL="0" lvl="0" indent="0" algn="r" rtl="0">
              <a:spcBef>
                <a:spcPts val="0"/>
              </a:spcBef>
              <a:spcAft>
                <a:spcPts val="0"/>
              </a:spcAft>
              <a:buNone/>
            </a:pPr>
            <a:r>
              <a:rPr lang="en-GB" sz="800" i="1" dirty="0">
                <a:solidFill>
                  <a:schemeClr val="dk1"/>
                </a:solidFill>
                <a:latin typeface="Comic Sans MS"/>
                <a:ea typeface="Comic Sans MS"/>
                <a:cs typeface="Comic Sans MS"/>
                <a:sym typeface="Comic Sans MS"/>
              </a:rPr>
              <a:t>If your questions have not been answered, where could you find more information? </a:t>
            </a:r>
            <a:endParaRPr sz="800" i="1"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1200" dirty="0">
              <a:solidFill>
                <a:schemeClr val="dk1"/>
              </a:solidFill>
              <a:latin typeface="Comic Sans MS"/>
              <a:ea typeface="Comic Sans MS"/>
              <a:cs typeface="Comic Sans MS"/>
              <a:sym typeface="Comic Sans MS"/>
            </a:endParaRPr>
          </a:p>
          <a:p>
            <a:pPr marL="457200" lvl="0" indent="-304800" algn="l" rtl="0">
              <a:lnSpc>
                <a:spcPct val="200000"/>
              </a:lnSpc>
              <a:spcBef>
                <a:spcPts val="0"/>
              </a:spcBef>
              <a:spcAft>
                <a:spcPts val="0"/>
              </a:spcAft>
              <a:buClr>
                <a:schemeClr val="dk1"/>
              </a:buClr>
              <a:buSzPts val="1200"/>
              <a:buFont typeface="Comic Sans MS"/>
              <a:buAutoNum type="arabicPeriod"/>
            </a:pPr>
            <a:endParaRPr sz="1200" dirty="0">
              <a:solidFill>
                <a:schemeClr val="dk1"/>
              </a:solidFill>
              <a:latin typeface="Comic Sans MS"/>
              <a:ea typeface="Comic Sans MS"/>
              <a:cs typeface="Comic Sans MS"/>
              <a:sym typeface="Comic Sans MS"/>
            </a:endParaRPr>
          </a:p>
          <a:p>
            <a:pPr marL="457200" lvl="0" indent="-304800" algn="l" rtl="0">
              <a:lnSpc>
                <a:spcPct val="200000"/>
              </a:lnSpc>
              <a:spcBef>
                <a:spcPts val="0"/>
              </a:spcBef>
              <a:spcAft>
                <a:spcPts val="0"/>
              </a:spcAft>
              <a:buClr>
                <a:schemeClr val="dk1"/>
              </a:buClr>
              <a:buSzPts val="1200"/>
              <a:buFont typeface="Comic Sans MS"/>
              <a:buAutoNum type="arabicPeriod"/>
            </a:pPr>
            <a:endParaRPr sz="1200" dirty="0">
              <a:solidFill>
                <a:schemeClr val="dk1"/>
              </a:solidFill>
              <a:latin typeface="Comic Sans MS"/>
              <a:ea typeface="Comic Sans MS"/>
              <a:cs typeface="Comic Sans MS"/>
              <a:sym typeface="Comic Sans MS"/>
            </a:endParaRPr>
          </a:p>
          <a:p>
            <a:pPr marL="457200" lvl="0" indent="-304800" algn="l" rtl="0">
              <a:lnSpc>
                <a:spcPct val="200000"/>
              </a:lnSpc>
              <a:spcBef>
                <a:spcPts val="0"/>
              </a:spcBef>
              <a:spcAft>
                <a:spcPts val="0"/>
              </a:spcAft>
              <a:buClr>
                <a:schemeClr val="dk1"/>
              </a:buClr>
              <a:buSzPts val="1200"/>
              <a:buFont typeface="Comic Sans MS"/>
              <a:buAutoNum type="arabicPeriod"/>
            </a:pPr>
            <a:endParaRPr sz="1200" dirty="0">
              <a:solidFill>
                <a:schemeClr val="dk1"/>
              </a:solidFill>
              <a:latin typeface="Comic Sans MS"/>
              <a:ea typeface="Comic Sans MS"/>
              <a:cs typeface="Comic Sans MS"/>
              <a:sym typeface="Comic Sans MS"/>
            </a:endParaRPr>
          </a:p>
        </p:txBody>
      </p:sp>
      <p:pic>
        <p:nvPicPr>
          <p:cNvPr id="263" name="Google Shape;263;p33"/>
          <p:cNvPicPr preferRelativeResize="0"/>
          <p:nvPr/>
        </p:nvPicPr>
        <p:blipFill>
          <a:blip r:embed="rId3">
            <a:alphaModFix/>
          </a:blip>
          <a:stretch>
            <a:fillRect/>
          </a:stretch>
        </p:blipFill>
        <p:spPr>
          <a:xfrm>
            <a:off x="4710675" y="67800"/>
            <a:ext cx="2729624" cy="19941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cxnSp>
        <p:nvCxnSpPr>
          <p:cNvPr id="268" name="Google Shape;268;p34"/>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269" name="Google Shape;269;p34"/>
          <p:cNvSpPr/>
          <p:nvPr/>
        </p:nvSpPr>
        <p:spPr>
          <a:xfrm>
            <a:off x="350026" y="115125"/>
            <a:ext cx="3921204" cy="328201"/>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What's a secondary source?</a:t>
            </a:r>
          </a:p>
        </p:txBody>
      </p:sp>
      <p:sp>
        <p:nvSpPr>
          <p:cNvPr id="270" name="Google Shape;270;p34"/>
          <p:cNvSpPr/>
          <p:nvPr/>
        </p:nvSpPr>
        <p:spPr>
          <a:xfrm>
            <a:off x="4628925"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18</a:t>
            </a:r>
            <a:endParaRPr sz="1050" b="1">
              <a:latin typeface="Calibri"/>
              <a:ea typeface="Calibri"/>
              <a:cs typeface="Calibri"/>
              <a:sym typeface="Calibri"/>
            </a:endParaRPr>
          </a:p>
        </p:txBody>
      </p:sp>
      <p:sp>
        <p:nvSpPr>
          <p:cNvPr id="271" name="Google Shape;271;p34"/>
          <p:cNvSpPr/>
          <p:nvPr/>
        </p:nvSpPr>
        <p:spPr>
          <a:xfrm>
            <a:off x="0"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17</a:t>
            </a:r>
            <a:endParaRPr sz="1050" b="1">
              <a:latin typeface="Calibri"/>
              <a:ea typeface="Calibri"/>
              <a:cs typeface="Calibri"/>
              <a:sym typeface="Calibri"/>
            </a:endParaRPr>
          </a:p>
        </p:txBody>
      </p:sp>
      <p:sp>
        <p:nvSpPr>
          <p:cNvPr id="272" name="Google Shape;272;p34"/>
          <p:cNvSpPr/>
          <p:nvPr/>
        </p:nvSpPr>
        <p:spPr>
          <a:xfrm>
            <a:off x="545487" y="1614625"/>
            <a:ext cx="3487327" cy="277249"/>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Battle of the historians</a:t>
            </a:r>
          </a:p>
        </p:txBody>
      </p:sp>
      <p:pic>
        <p:nvPicPr>
          <p:cNvPr id="273" name="Google Shape;273;p34"/>
          <p:cNvPicPr preferRelativeResize="0"/>
          <p:nvPr/>
        </p:nvPicPr>
        <p:blipFill rotWithShape="1">
          <a:blip r:embed="rId3">
            <a:alphaModFix/>
          </a:blip>
          <a:srcRect/>
          <a:stretch/>
        </p:blipFill>
        <p:spPr>
          <a:xfrm>
            <a:off x="2392581" y="3798675"/>
            <a:ext cx="2122500" cy="1401300"/>
          </a:xfrm>
          <a:prstGeom prst="roundRect">
            <a:avLst>
              <a:gd name="adj" fmla="val 16667"/>
            </a:avLst>
          </a:prstGeom>
          <a:noFill/>
          <a:ln>
            <a:noFill/>
          </a:ln>
        </p:spPr>
      </p:pic>
      <p:pic>
        <p:nvPicPr>
          <p:cNvPr id="274" name="Google Shape;274;p34"/>
          <p:cNvPicPr preferRelativeResize="0"/>
          <p:nvPr/>
        </p:nvPicPr>
        <p:blipFill rotWithShape="1">
          <a:blip r:embed="rId4">
            <a:alphaModFix/>
          </a:blip>
          <a:srcRect l="46571" t="9039" r="35445" b="56600"/>
          <a:stretch/>
        </p:blipFill>
        <p:spPr>
          <a:xfrm>
            <a:off x="3774984" y="3623511"/>
            <a:ext cx="363000" cy="440400"/>
          </a:xfrm>
          <a:prstGeom prst="flowChartConnector">
            <a:avLst/>
          </a:prstGeom>
          <a:noFill/>
          <a:ln>
            <a:noFill/>
          </a:ln>
        </p:spPr>
      </p:pic>
      <p:pic>
        <p:nvPicPr>
          <p:cNvPr id="275" name="Google Shape;275;p34"/>
          <p:cNvPicPr preferRelativeResize="0"/>
          <p:nvPr/>
        </p:nvPicPr>
        <p:blipFill>
          <a:blip r:embed="rId5">
            <a:alphaModFix/>
          </a:blip>
          <a:stretch>
            <a:fillRect/>
          </a:stretch>
        </p:blipFill>
        <p:spPr>
          <a:xfrm>
            <a:off x="1548601" y="3452913"/>
            <a:ext cx="1315404" cy="1254957"/>
          </a:xfrm>
          <a:prstGeom prst="rect">
            <a:avLst/>
          </a:prstGeom>
          <a:noFill/>
          <a:ln>
            <a:noFill/>
          </a:ln>
        </p:spPr>
      </p:pic>
      <p:pic>
        <p:nvPicPr>
          <p:cNvPr id="276" name="Google Shape;276;p34"/>
          <p:cNvPicPr preferRelativeResize="0"/>
          <p:nvPr/>
        </p:nvPicPr>
        <p:blipFill rotWithShape="1">
          <a:blip r:embed="rId6">
            <a:alphaModFix/>
          </a:blip>
          <a:srcRect l="40419" t="7396" r="34634" b="75300"/>
          <a:stretch/>
        </p:blipFill>
        <p:spPr>
          <a:xfrm>
            <a:off x="3103058" y="3633350"/>
            <a:ext cx="336600" cy="420900"/>
          </a:xfrm>
          <a:prstGeom prst="ellipse">
            <a:avLst/>
          </a:prstGeom>
          <a:noFill/>
          <a:ln>
            <a:noFill/>
          </a:ln>
        </p:spPr>
      </p:pic>
      <p:pic>
        <p:nvPicPr>
          <p:cNvPr id="277" name="Google Shape;277;p34"/>
          <p:cNvPicPr preferRelativeResize="0"/>
          <p:nvPr/>
        </p:nvPicPr>
        <p:blipFill rotWithShape="1">
          <a:blip r:embed="rId7">
            <a:alphaModFix/>
          </a:blip>
          <a:srcRect l="35613" t="27338" r="42012" b="50818"/>
          <a:stretch/>
        </p:blipFill>
        <p:spPr>
          <a:xfrm rot="671707">
            <a:off x="2433408" y="3300277"/>
            <a:ext cx="293586" cy="409841"/>
          </a:xfrm>
          <a:prstGeom prst="ellipse">
            <a:avLst/>
          </a:prstGeom>
          <a:noFill/>
          <a:ln>
            <a:noFill/>
          </a:ln>
        </p:spPr>
      </p:pic>
      <p:pic>
        <p:nvPicPr>
          <p:cNvPr id="278" name="Google Shape;278;p34"/>
          <p:cNvPicPr preferRelativeResize="0"/>
          <p:nvPr/>
        </p:nvPicPr>
        <p:blipFill rotWithShape="1">
          <a:blip r:embed="rId8">
            <a:alphaModFix/>
          </a:blip>
          <a:srcRect l="33999" t="7126" r="29280" b="56176"/>
          <a:stretch/>
        </p:blipFill>
        <p:spPr>
          <a:xfrm>
            <a:off x="1928593" y="3344813"/>
            <a:ext cx="293700" cy="420900"/>
          </a:xfrm>
          <a:prstGeom prst="ellipse">
            <a:avLst/>
          </a:prstGeom>
          <a:noFill/>
          <a:ln>
            <a:noFill/>
          </a:ln>
        </p:spPr>
      </p:pic>
      <p:sp>
        <p:nvSpPr>
          <p:cNvPr id="279" name="Google Shape;279;p34"/>
          <p:cNvSpPr txBox="1"/>
          <p:nvPr/>
        </p:nvSpPr>
        <p:spPr>
          <a:xfrm>
            <a:off x="15775" y="1951150"/>
            <a:ext cx="4589700" cy="117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950" dirty="0">
                <a:latin typeface="Comic Sans MS"/>
                <a:ea typeface="Comic Sans MS"/>
                <a:cs typeface="Comic Sans MS"/>
                <a:sym typeface="Comic Sans MS"/>
              </a:rPr>
              <a:t>Historians study, evaluate and create </a:t>
            </a:r>
            <a:r>
              <a:rPr lang="en-GB" sz="950" b="1" i="1" dirty="0">
                <a:latin typeface="Comic Sans MS"/>
                <a:ea typeface="Comic Sans MS"/>
                <a:cs typeface="Comic Sans MS"/>
                <a:sym typeface="Comic Sans MS"/>
              </a:rPr>
              <a:t>interpretations</a:t>
            </a:r>
            <a:r>
              <a:rPr lang="en-GB" sz="950" i="1" dirty="0">
                <a:latin typeface="Comic Sans MS"/>
                <a:ea typeface="Comic Sans MS"/>
                <a:cs typeface="Comic Sans MS"/>
                <a:sym typeface="Comic Sans MS"/>
              </a:rPr>
              <a:t> </a:t>
            </a:r>
            <a:r>
              <a:rPr lang="en-GB" sz="950" dirty="0">
                <a:latin typeface="Comic Sans MS"/>
                <a:ea typeface="Comic Sans MS"/>
                <a:cs typeface="Comic Sans MS"/>
                <a:sym typeface="Comic Sans MS"/>
              </a:rPr>
              <a:t>of historical events based on </a:t>
            </a:r>
            <a:r>
              <a:rPr lang="en-GB" sz="950" b="1" i="1" dirty="0">
                <a:latin typeface="Comic Sans MS"/>
                <a:ea typeface="Comic Sans MS"/>
                <a:cs typeface="Comic Sans MS"/>
                <a:sym typeface="Comic Sans MS"/>
              </a:rPr>
              <a:t>primary</a:t>
            </a:r>
            <a:r>
              <a:rPr lang="en-GB" sz="950" dirty="0">
                <a:latin typeface="Comic Sans MS"/>
                <a:ea typeface="Comic Sans MS"/>
                <a:cs typeface="Comic Sans MS"/>
                <a:sym typeface="Comic Sans MS"/>
              </a:rPr>
              <a:t> and </a:t>
            </a:r>
            <a:r>
              <a:rPr lang="en-GB" sz="950" b="1" i="1" dirty="0">
                <a:latin typeface="Comic Sans MS"/>
                <a:ea typeface="Comic Sans MS"/>
                <a:cs typeface="Comic Sans MS"/>
                <a:sym typeface="Comic Sans MS"/>
              </a:rPr>
              <a:t>secondary</a:t>
            </a:r>
            <a:r>
              <a:rPr lang="en-GB" sz="950" dirty="0">
                <a:latin typeface="Comic Sans MS"/>
                <a:ea typeface="Comic Sans MS"/>
                <a:cs typeface="Comic Sans MS"/>
                <a:sym typeface="Comic Sans MS"/>
              </a:rPr>
              <a:t> sources. Historians often disagree with each other about interpretations of the past. One historian might look at the source on page 15 and draw entirely different conclusions from it. But that’s ok! This active dialogue is what makes history so great. </a:t>
            </a:r>
            <a:endParaRPr sz="950" dirty="0">
              <a:latin typeface="Comic Sans MS"/>
              <a:ea typeface="Comic Sans MS"/>
              <a:cs typeface="Comic Sans MS"/>
              <a:sym typeface="Comic Sans MS"/>
            </a:endParaRPr>
          </a:p>
          <a:p>
            <a:pPr marL="0" lvl="0" indent="0" algn="l" rtl="0">
              <a:spcBef>
                <a:spcPts val="0"/>
              </a:spcBef>
              <a:spcAft>
                <a:spcPts val="0"/>
              </a:spcAft>
              <a:buNone/>
            </a:pPr>
            <a:endParaRPr sz="950" dirty="0">
              <a:latin typeface="Comic Sans MS"/>
              <a:ea typeface="Comic Sans MS"/>
              <a:cs typeface="Comic Sans MS"/>
              <a:sym typeface="Comic Sans MS"/>
            </a:endParaRPr>
          </a:p>
          <a:p>
            <a:pPr marL="0" lvl="0" indent="0" algn="l" rtl="0">
              <a:spcBef>
                <a:spcPts val="0"/>
              </a:spcBef>
              <a:spcAft>
                <a:spcPts val="0"/>
              </a:spcAft>
              <a:buNone/>
            </a:pPr>
            <a:r>
              <a:rPr lang="en-GB" sz="950" dirty="0">
                <a:latin typeface="Comic Sans MS"/>
                <a:ea typeface="Comic Sans MS"/>
                <a:cs typeface="Comic Sans MS"/>
                <a:sym typeface="Comic Sans MS"/>
              </a:rPr>
              <a:t>It is now your job as a newbie to examine what different historians say and whether this impacts </a:t>
            </a:r>
            <a:r>
              <a:rPr lang="en-GB" sz="950" b="1" i="1" u="sng" dirty="0">
                <a:latin typeface="Comic Sans MS"/>
                <a:ea typeface="Comic Sans MS"/>
                <a:cs typeface="Comic Sans MS"/>
                <a:sym typeface="Comic Sans MS"/>
              </a:rPr>
              <a:t>your</a:t>
            </a:r>
            <a:r>
              <a:rPr lang="en-GB" sz="950" b="1" i="1" dirty="0">
                <a:latin typeface="Comic Sans MS"/>
                <a:ea typeface="Comic Sans MS"/>
                <a:cs typeface="Comic Sans MS"/>
                <a:sym typeface="Comic Sans MS"/>
              </a:rPr>
              <a:t> </a:t>
            </a:r>
            <a:r>
              <a:rPr lang="en-GB" sz="950" b="1" dirty="0">
                <a:latin typeface="Comic Sans MS"/>
                <a:ea typeface="Comic Sans MS"/>
                <a:cs typeface="Comic Sans MS"/>
                <a:sym typeface="Comic Sans MS"/>
              </a:rPr>
              <a:t>i</a:t>
            </a:r>
            <a:r>
              <a:rPr lang="en-GB" sz="950" dirty="0">
                <a:latin typeface="Comic Sans MS"/>
                <a:ea typeface="Comic Sans MS"/>
                <a:cs typeface="Comic Sans MS"/>
                <a:sym typeface="Comic Sans MS"/>
              </a:rPr>
              <a:t>nterpretation of the past! </a:t>
            </a:r>
            <a:endParaRPr sz="950" dirty="0">
              <a:latin typeface="Comic Sans MS"/>
              <a:ea typeface="Comic Sans MS"/>
              <a:cs typeface="Comic Sans MS"/>
              <a:sym typeface="Comic Sans MS"/>
            </a:endParaRPr>
          </a:p>
        </p:txBody>
      </p:sp>
      <p:sp>
        <p:nvSpPr>
          <p:cNvPr id="280" name="Google Shape;280;p34"/>
          <p:cNvSpPr txBox="1"/>
          <p:nvPr/>
        </p:nvSpPr>
        <p:spPr>
          <a:xfrm>
            <a:off x="-4375" y="443325"/>
            <a:ext cx="4501200" cy="65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latin typeface="Comic Sans MS"/>
                <a:ea typeface="Comic Sans MS"/>
                <a:cs typeface="Comic Sans MS"/>
                <a:sym typeface="Comic Sans MS"/>
              </a:rPr>
              <a:t>A secondary source is an account, record, or evidence that comes from an original or primary source. The purpose of these sources is to analyse and assess a historical event. </a:t>
            </a:r>
            <a:endParaRPr sz="300" b="1" i="1">
              <a:solidFill>
                <a:srgbClr val="351C75"/>
              </a:solidFill>
              <a:latin typeface="Comic Sans MS"/>
              <a:ea typeface="Comic Sans MS"/>
              <a:cs typeface="Comic Sans MS"/>
              <a:sym typeface="Comic Sans MS"/>
            </a:endParaRPr>
          </a:p>
          <a:p>
            <a:pPr marL="0" lvl="0" indent="0" algn="l" rtl="0">
              <a:spcBef>
                <a:spcPts val="0"/>
              </a:spcBef>
              <a:spcAft>
                <a:spcPts val="0"/>
              </a:spcAft>
              <a:buNone/>
            </a:pPr>
            <a:r>
              <a:rPr lang="en-GB" sz="1000" b="1" i="1">
                <a:solidFill>
                  <a:srgbClr val="351C75"/>
                </a:solidFill>
                <a:latin typeface="Comic Sans MS"/>
                <a:ea typeface="Comic Sans MS"/>
                <a:cs typeface="Comic Sans MS"/>
                <a:sym typeface="Comic Sans MS"/>
              </a:rPr>
              <a:t>Think: </a:t>
            </a:r>
            <a:r>
              <a:rPr lang="en-GB" sz="1000" b="1" i="1">
                <a:solidFill>
                  <a:srgbClr val="990000"/>
                </a:solidFill>
                <a:latin typeface="Comic Sans MS"/>
                <a:ea typeface="Comic Sans MS"/>
                <a:cs typeface="Comic Sans MS"/>
                <a:sym typeface="Comic Sans MS"/>
              </a:rPr>
              <a:t>I heard or learned about it from somebody who was there. </a:t>
            </a:r>
            <a:endParaRPr sz="1000" b="1" i="1">
              <a:solidFill>
                <a:srgbClr val="990000"/>
              </a:solidFill>
              <a:latin typeface="Comic Sans MS"/>
              <a:ea typeface="Comic Sans MS"/>
              <a:cs typeface="Comic Sans MS"/>
              <a:sym typeface="Comic Sans MS"/>
            </a:endParaRPr>
          </a:p>
        </p:txBody>
      </p:sp>
      <p:cxnSp>
        <p:nvCxnSpPr>
          <p:cNvPr id="281" name="Google Shape;281;p34"/>
          <p:cNvCxnSpPr/>
          <p:nvPr/>
        </p:nvCxnSpPr>
        <p:spPr>
          <a:xfrm>
            <a:off x="15775" y="1450613"/>
            <a:ext cx="4589700" cy="0"/>
          </a:xfrm>
          <a:prstGeom prst="straightConnector1">
            <a:avLst/>
          </a:prstGeom>
          <a:noFill/>
          <a:ln w="9525" cap="flat" cmpd="sng">
            <a:solidFill>
              <a:schemeClr val="dk2"/>
            </a:solidFill>
            <a:prstDash val="lgDash"/>
            <a:round/>
            <a:headEnd type="none" w="med" len="med"/>
            <a:tailEnd type="none" w="med" len="med"/>
          </a:ln>
        </p:spPr>
      </p:cxnSp>
      <p:pic>
        <p:nvPicPr>
          <p:cNvPr id="282" name="Google Shape;282;p34"/>
          <p:cNvPicPr preferRelativeResize="0"/>
          <p:nvPr/>
        </p:nvPicPr>
        <p:blipFill>
          <a:blip r:embed="rId9">
            <a:alphaModFix/>
          </a:blip>
          <a:stretch>
            <a:fillRect/>
          </a:stretch>
        </p:blipFill>
        <p:spPr>
          <a:xfrm>
            <a:off x="32875" y="3453526"/>
            <a:ext cx="1863423" cy="1401300"/>
          </a:xfrm>
          <a:prstGeom prst="rect">
            <a:avLst/>
          </a:prstGeom>
          <a:noFill/>
          <a:ln>
            <a:noFill/>
          </a:ln>
        </p:spPr>
      </p:pic>
      <p:pic>
        <p:nvPicPr>
          <p:cNvPr id="283" name="Google Shape;283;p34"/>
          <p:cNvPicPr preferRelativeResize="0"/>
          <p:nvPr/>
        </p:nvPicPr>
        <p:blipFill rotWithShape="1">
          <a:blip r:embed="rId10">
            <a:alphaModFix/>
          </a:blip>
          <a:srcRect l="38159" t="6672" r="34016" b="69739"/>
          <a:stretch/>
        </p:blipFill>
        <p:spPr>
          <a:xfrm>
            <a:off x="908202" y="3276449"/>
            <a:ext cx="336600" cy="441000"/>
          </a:xfrm>
          <a:prstGeom prst="ellipse">
            <a:avLst/>
          </a:prstGeom>
          <a:noFill/>
          <a:ln>
            <a:noFill/>
          </a:ln>
        </p:spPr>
      </p:pic>
      <p:sp>
        <p:nvSpPr>
          <p:cNvPr id="284" name="Google Shape;284;p34"/>
          <p:cNvSpPr txBox="1"/>
          <p:nvPr/>
        </p:nvSpPr>
        <p:spPr>
          <a:xfrm>
            <a:off x="4730725" y="3478600"/>
            <a:ext cx="4261500" cy="1254900"/>
          </a:xfrm>
          <a:prstGeom prst="rect">
            <a:avLst/>
          </a:prstGeom>
          <a:solidFill>
            <a:srgbClr val="D5A6BD"/>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1150">
                <a:latin typeface="Comic Sans MS"/>
                <a:ea typeface="Comic Sans MS"/>
                <a:cs typeface="Comic Sans MS"/>
                <a:sym typeface="Comic Sans MS"/>
              </a:rPr>
              <a:t>I think that historical accuracy in films</a:t>
            </a:r>
            <a:r>
              <a:rPr lang="en-GB" sz="1200">
                <a:latin typeface="Comic Sans MS"/>
                <a:ea typeface="Comic Sans MS"/>
                <a:cs typeface="Comic Sans MS"/>
                <a:sym typeface="Comic Sans MS"/>
              </a:rPr>
              <a:t> ____________ ________________________________________________________________________________________________________________________________________________________________________________________________________________</a:t>
            </a:r>
            <a:endParaRPr sz="1200">
              <a:latin typeface="Comic Sans MS"/>
              <a:ea typeface="Comic Sans MS"/>
              <a:cs typeface="Comic Sans MS"/>
              <a:sym typeface="Comic Sans MS"/>
            </a:endParaRPr>
          </a:p>
        </p:txBody>
      </p:sp>
      <p:grpSp>
        <p:nvGrpSpPr>
          <p:cNvPr id="285" name="Google Shape;285;p34"/>
          <p:cNvGrpSpPr/>
          <p:nvPr/>
        </p:nvGrpSpPr>
        <p:grpSpPr>
          <a:xfrm>
            <a:off x="8372900" y="3897838"/>
            <a:ext cx="864100" cy="1282025"/>
            <a:chOff x="5975525" y="1160388"/>
            <a:chExt cx="864100" cy="1282025"/>
          </a:xfrm>
        </p:grpSpPr>
        <p:pic>
          <p:nvPicPr>
            <p:cNvPr id="286" name="Google Shape;286;p34"/>
            <p:cNvPicPr preferRelativeResize="0"/>
            <p:nvPr/>
          </p:nvPicPr>
          <p:blipFill>
            <a:blip r:embed="rId11">
              <a:alphaModFix/>
            </a:blip>
            <a:stretch>
              <a:fillRect/>
            </a:stretch>
          </p:blipFill>
          <p:spPr>
            <a:xfrm>
              <a:off x="5975525" y="1160388"/>
              <a:ext cx="864100" cy="1282025"/>
            </a:xfrm>
            <a:prstGeom prst="rect">
              <a:avLst/>
            </a:prstGeom>
            <a:noFill/>
            <a:ln>
              <a:noFill/>
            </a:ln>
          </p:spPr>
        </p:pic>
        <p:sp>
          <p:nvSpPr>
            <p:cNvPr id="287" name="Google Shape;287;p34"/>
            <p:cNvSpPr/>
            <p:nvPr/>
          </p:nvSpPr>
          <p:spPr>
            <a:xfrm>
              <a:off x="6105500" y="1500400"/>
              <a:ext cx="604147" cy="420902"/>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Over </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to you!</a:t>
              </a:r>
            </a:p>
          </p:txBody>
        </p:sp>
      </p:grpSp>
      <p:pic>
        <p:nvPicPr>
          <p:cNvPr id="288" name="Google Shape;288;p34"/>
          <p:cNvPicPr preferRelativeResize="0"/>
          <p:nvPr/>
        </p:nvPicPr>
        <p:blipFill rotWithShape="1">
          <a:blip r:embed="rId12">
            <a:alphaModFix/>
          </a:blip>
          <a:srcRect l="31214" t="8750" r="24464" b="37661"/>
          <a:stretch/>
        </p:blipFill>
        <p:spPr>
          <a:xfrm rot="-4143018">
            <a:off x="150627" y="3976853"/>
            <a:ext cx="337297" cy="483718"/>
          </a:xfrm>
          <a:prstGeom prst="ellipse">
            <a:avLst/>
          </a:prstGeom>
          <a:noFill/>
          <a:ln>
            <a:noFill/>
          </a:ln>
        </p:spPr>
      </p:pic>
      <p:sp>
        <p:nvSpPr>
          <p:cNvPr id="289" name="Google Shape;289;p34"/>
          <p:cNvSpPr txBox="1"/>
          <p:nvPr/>
        </p:nvSpPr>
        <p:spPr>
          <a:xfrm>
            <a:off x="4766100" y="747300"/>
            <a:ext cx="4160100" cy="160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34"/>
          <p:cNvSpPr txBox="1"/>
          <p:nvPr/>
        </p:nvSpPr>
        <p:spPr>
          <a:xfrm>
            <a:off x="4566300" y="358925"/>
            <a:ext cx="4670700" cy="76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50" dirty="0">
                <a:latin typeface="Comic Sans MS"/>
                <a:ea typeface="Comic Sans MS"/>
                <a:cs typeface="Comic Sans MS"/>
                <a:sym typeface="Comic Sans MS"/>
              </a:rPr>
              <a:t>Historians disagree about the importance of historical accuracy for public audiences. Some historians believe that when films are historically inaccurate this will confuse public understanding of history. However, other historians believe it’s all just a bit of fun! What do </a:t>
            </a:r>
            <a:r>
              <a:rPr lang="en-GB" sz="1050" u="sng" dirty="0">
                <a:latin typeface="Comic Sans MS"/>
                <a:ea typeface="Comic Sans MS"/>
                <a:cs typeface="Comic Sans MS"/>
                <a:sym typeface="Comic Sans MS"/>
              </a:rPr>
              <a:t>you</a:t>
            </a:r>
            <a:r>
              <a:rPr lang="en-GB" sz="1050" dirty="0">
                <a:latin typeface="Comic Sans MS"/>
                <a:ea typeface="Comic Sans MS"/>
                <a:cs typeface="Comic Sans MS"/>
                <a:sym typeface="Comic Sans MS"/>
              </a:rPr>
              <a:t> think?</a:t>
            </a:r>
            <a:endParaRPr sz="1050" b="1" dirty="0">
              <a:latin typeface="Comic Sans MS"/>
              <a:ea typeface="Comic Sans MS"/>
              <a:cs typeface="Comic Sans MS"/>
              <a:sym typeface="Comic Sans MS"/>
            </a:endParaRPr>
          </a:p>
        </p:txBody>
      </p:sp>
      <p:pic>
        <p:nvPicPr>
          <p:cNvPr id="291" name="Google Shape;291;p34"/>
          <p:cNvPicPr preferRelativeResize="0"/>
          <p:nvPr/>
        </p:nvPicPr>
        <p:blipFill>
          <a:blip r:embed="rId13">
            <a:alphaModFix/>
          </a:blip>
          <a:stretch>
            <a:fillRect/>
          </a:stretch>
        </p:blipFill>
        <p:spPr>
          <a:xfrm>
            <a:off x="8656675" y="1639800"/>
            <a:ext cx="698401" cy="903584"/>
          </a:xfrm>
          <a:prstGeom prst="rect">
            <a:avLst/>
          </a:prstGeom>
          <a:noFill/>
          <a:ln>
            <a:noFill/>
          </a:ln>
        </p:spPr>
      </p:pic>
      <p:sp>
        <p:nvSpPr>
          <p:cNvPr id="292" name="Google Shape;292;p34"/>
          <p:cNvSpPr/>
          <p:nvPr/>
        </p:nvSpPr>
        <p:spPr>
          <a:xfrm>
            <a:off x="6661075" y="1228250"/>
            <a:ext cx="1995600" cy="930300"/>
          </a:xfrm>
          <a:prstGeom prst="wedgeRectCallout">
            <a:avLst>
              <a:gd name="adj1" fmla="val 56779"/>
              <a:gd name="adj2" fmla="val 3470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800">
                <a:latin typeface="Comic Sans MS"/>
                <a:ea typeface="Comic Sans MS"/>
                <a:cs typeface="Comic Sans MS"/>
                <a:sym typeface="Comic Sans MS"/>
              </a:rPr>
              <a:t>The role of historians is to step in and say ‘I’m really glad you enjoyed that, but here’s a really interesting blog about how it’s not true, but this period of history is great so if you want to know more here’s a book’.</a:t>
            </a:r>
            <a:endParaRPr sz="800">
              <a:latin typeface="Comic Sans MS"/>
              <a:ea typeface="Comic Sans MS"/>
              <a:cs typeface="Comic Sans MS"/>
              <a:sym typeface="Comic Sans MS"/>
            </a:endParaRPr>
          </a:p>
        </p:txBody>
      </p:sp>
      <p:sp>
        <p:nvSpPr>
          <p:cNvPr id="293" name="Google Shape;293;p34"/>
          <p:cNvSpPr/>
          <p:nvPr/>
        </p:nvSpPr>
        <p:spPr>
          <a:xfrm>
            <a:off x="5969238" y="2826400"/>
            <a:ext cx="1961700" cy="558300"/>
          </a:xfrm>
          <a:prstGeom prst="wedgeRectCallout">
            <a:avLst>
              <a:gd name="adj1" fmla="val 66855"/>
              <a:gd name="adj2" fmla="val -4344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800">
                <a:latin typeface="Comic Sans MS"/>
                <a:ea typeface="Comic Sans MS"/>
                <a:cs typeface="Comic Sans MS"/>
                <a:sym typeface="Comic Sans MS"/>
              </a:rPr>
              <a:t>For me, what’s important is, ‘is the narrative meaningful for the time in which it’s set’, not ‘have we sourced the right kind of wine glass?’.</a:t>
            </a:r>
            <a:endParaRPr sz="800">
              <a:latin typeface="Comic Sans MS"/>
              <a:ea typeface="Comic Sans MS"/>
              <a:cs typeface="Comic Sans MS"/>
              <a:sym typeface="Comic Sans MS"/>
            </a:endParaRPr>
          </a:p>
        </p:txBody>
      </p:sp>
      <p:sp>
        <p:nvSpPr>
          <p:cNvPr id="294" name="Google Shape;294;p34"/>
          <p:cNvSpPr txBox="1"/>
          <p:nvPr/>
        </p:nvSpPr>
        <p:spPr>
          <a:xfrm>
            <a:off x="8508325" y="2952150"/>
            <a:ext cx="864000" cy="48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900" b="1">
                <a:latin typeface="Comic Sans MS"/>
                <a:ea typeface="Comic Sans MS"/>
                <a:cs typeface="Comic Sans MS"/>
                <a:sym typeface="Comic Sans MS"/>
              </a:rPr>
              <a:t>Hannah </a:t>
            </a:r>
            <a:endParaRPr sz="900" b="1">
              <a:latin typeface="Comic Sans MS"/>
              <a:ea typeface="Comic Sans MS"/>
              <a:cs typeface="Comic Sans MS"/>
              <a:sym typeface="Comic Sans MS"/>
            </a:endParaRPr>
          </a:p>
          <a:p>
            <a:pPr marL="0" lvl="0" indent="0" algn="ctr" rtl="0">
              <a:spcBef>
                <a:spcPts val="0"/>
              </a:spcBef>
              <a:spcAft>
                <a:spcPts val="0"/>
              </a:spcAft>
              <a:buNone/>
            </a:pPr>
            <a:r>
              <a:rPr lang="en-GB" sz="900" b="1">
                <a:latin typeface="Comic Sans MS"/>
                <a:ea typeface="Comic Sans MS"/>
                <a:cs typeface="Comic Sans MS"/>
                <a:sym typeface="Comic Sans MS"/>
              </a:rPr>
              <a:t>Greig</a:t>
            </a:r>
            <a:endParaRPr sz="900" b="1">
              <a:latin typeface="Comic Sans MS"/>
              <a:ea typeface="Comic Sans MS"/>
              <a:cs typeface="Comic Sans MS"/>
              <a:sym typeface="Comic Sans MS"/>
            </a:endParaRPr>
          </a:p>
        </p:txBody>
      </p:sp>
      <p:sp>
        <p:nvSpPr>
          <p:cNvPr id="295" name="Google Shape;295;p34"/>
          <p:cNvSpPr txBox="1"/>
          <p:nvPr/>
        </p:nvSpPr>
        <p:spPr>
          <a:xfrm>
            <a:off x="8591125" y="1221750"/>
            <a:ext cx="698400" cy="55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900" b="1">
                <a:latin typeface="Comic Sans MS"/>
                <a:ea typeface="Comic Sans MS"/>
                <a:cs typeface="Comic Sans MS"/>
                <a:sym typeface="Comic Sans MS"/>
              </a:rPr>
              <a:t>Greg Jenner</a:t>
            </a:r>
            <a:endParaRPr sz="900" b="1">
              <a:latin typeface="Comic Sans MS"/>
              <a:ea typeface="Comic Sans MS"/>
              <a:cs typeface="Comic Sans MS"/>
              <a:sym typeface="Comic Sans MS"/>
            </a:endParaRPr>
          </a:p>
        </p:txBody>
      </p:sp>
      <p:sp>
        <p:nvSpPr>
          <p:cNvPr id="296" name="Google Shape;296;p34"/>
          <p:cNvSpPr txBox="1"/>
          <p:nvPr/>
        </p:nvSpPr>
        <p:spPr>
          <a:xfrm>
            <a:off x="5053075" y="2784300"/>
            <a:ext cx="763500" cy="48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900" b="1">
                <a:latin typeface="Comic Sans MS"/>
                <a:ea typeface="Comic Sans MS"/>
                <a:cs typeface="Comic Sans MS"/>
                <a:sym typeface="Comic Sans MS"/>
              </a:rPr>
              <a:t>Estelle Paranque</a:t>
            </a:r>
            <a:endParaRPr sz="900" b="1">
              <a:latin typeface="Comic Sans MS"/>
              <a:ea typeface="Comic Sans MS"/>
              <a:cs typeface="Comic Sans MS"/>
              <a:sym typeface="Comic Sans MS"/>
            </a:endParaRPr>
          </a:p>
        </p:txBody>
      </p:sp>
      <p:sp>
        <p:nvSpPr>
          <p:cNvPr id="297" name="Google Shape;297;p34"/>
          <p:cNvSpPr/>
          <p:nvPr/>
        </p:nvSpPr>
        <p:spPr>
          <a:xfrm>
            <a:off x="5527900" y="2320425"/>
            <a:ext cx="3186000" cy="399300"/>
          </a:xfrm>
          <a:prstGeom prst="wedgeRectCallout">
            <a:avLst>
              <a:gd name="adj1" fmla="val -59356"/>
              <a:gd name="adj2" fmla="val 4568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800">
                <a:latin typeface="Comic Sans MS"/>
                <a:ea typeface="Comic Sans MS"/>
                <a:cs typeface="Comic Sans MS"/>
                <a:sym typeface="Comic Sans MS"/>
              </a:rPr>
              <a:t>How many people will have a wrong version of their own history and the history of Europe? I think that is problematic. </a:t>
            </a:r>
            <a:endParaRPr sz="800">
              <a:latin typeface="Comic Sans MS"/>
              <a:ea typeface="Comic Sans MS"/>
              <a:cs typeface="Comic Sans MS"/>
              <a:sym typeface="Comic Sans MS"/>
            </a:endParaRPr>
          </a:p>
        </p:txBody>
      </p:sp>
      <p:pic>
        <p:nvPicPr>
          <p:cNvPr id="298" name="Google Shape;298;p34"/>
          <p:cNvPicPr preferRelativeResize="0"/>
          <p:nvPr/>
        </p:nvPicPr>
        <p:blipFill>
          <a:blip r:embed="rId14">
            <a:alphaModFix/>
          </a:blip>
          <a:stretch>
            <a:fillRect/>
          </a:stretch>
        </p:blipFill>
        <p:spPr>
          <a:xfrm>
            <a:off x="4684500" y="2431525"/>
            <a:ext cx="572399" cy="991974"/>
          </a:xfrm>
          <a:prstGeom prst="rect">
            <a:avLst/>
          </a:prstGeom>
          <a:noFill/>
          <a:ln>
            <a:noFill/>
          </a:ln>
        </p:spPr>
      </p:pic>
      <p:sp>
        <p:nvSpPr>
          <p:cNvPr id="299" name="Google Shape;299;p34"/>
          <p:cNvSpPr/>
          <p:nvPr/>
        </p:nvSpPr>
        <p:spPr>
          <a:xfrm>
            <a:off x="4656694" y="1263038"/>
            <a:ext cx="1315500" cy="992100"/>
          </a:xfrm>
          <a:prstGeom prst="wedgeRectCallout">
            <a:avLst>
              <a:gd name="adj1" fmla="val 57350"/>
              <a:gd name="adj2" fmla="val -2529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800">
                <a:latin typeface="Comic Sans MS"/>
                <a:ea typeface="Comic Sans MS"/>
                <a:cs typeface="Comic Sans MS"/>
                <a:sym typeface="Comic Sans MS"/>
              </a:rPr>
              <a:t>Our history belongs to all of us, and major events shouldn’t be the playthings of moviemakers to boost their box-office earnings.</a:t>
            </a:r>
            <a:endParaRPr sz="800">
              <a:latin typeface="Comic Sans MS"/>
              <a:ea typeface="Comic Sans MS"/>
              <a:cs typeface="Comic Sans MS"/>
              <a:sym typeface="Comic Sans MS"/>
            </a:endParaRPr>
          </a:p>
        </p:txBody>
      </p:sp>
      <p:pic>
        <p:nvPicPr>
          <p:cNvPr id="300" name="Google Shape;300;p34"/>
          <p:cNvPicPr preferRelativeResize="0"/>
          <p:nvPr/>
        </p:nvPicPr>
        <p:blipFill>
          <a:blip r:embed="rId15">
            <a:alphaModFix/>
          </a:blip>
          <a:stretch>
            <a:fillRect/>
          </a:stretch>
        </p:blipFill>
        <p:spPr>
          <a:xfrm>
            <a:off x="6032150" y="1099647"/>
            <a:ext cx="363000" cy="900603"/>
          </a:xfrm>
          <a:prstGeom prst="rect">
            <a:avLst/>
          </a:prstGeom>
          <a:noFill/>
          <a:ln>
            <a:noFill/>
          </a:ln>
        </p:spPr>
      </p:pic>
      <p:sp>
        <p:nvSpPr>
          <p:cNvPr id="301" name="Google Shape;301;p34"/>
          <p:cNvSpPr/>
          <p:nvPr/>
        </p:nvSpPr>
        <p:spPr>
          <a:xfrm>
            <a:off x="5527899" y="79625"/>
            <a:ext cx="2693414" cy="328507"/>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Make a judgement!</a:t>
            </a:r>
          </a:p>
        </p:txBody>
      </p:sp>
      <p:pic>
        <p:nvPicPr>
          <p:cNvPr id="302" name="Google Shape;302;p34"/>
          <p:cNvPicPr preferRelativeResize="0"/>
          <p:nvPr/>
        </p:nvPicPr>
        <p:blipFill>
          <a:blip r:embed="rId16">
            <a:alphaModFix/>
          </a:blip>
          <a:stretch>
            <a:fillRect/>
          </a:stretch>
        </p:blipFill>
        <p:spPr>
          <a:xfrm>
            <a:off x="8152200" y="2580676"/>
            <a:ext cx="632850" cy="895034"/>
          </a:xfrm>
          <a:prstGeom prst="rect">
            <a:avLst/>
          </a:prstGeom>
          <a:noFill/>
          <a:ln>
            <a:noFill/>
          </a:ln>
        </p:spPr>
      </p:pic>
      <p:sp>
        <p:nvSpPr>
          <p:cNvPr id="303" name="Google Shape;303;p34"/>
          <p:cNvSpPr txBox="1"/>
          <p:nvPr/>
        </p:nvSpPr>
        <p:spPr>
          <a:xfrm>
            <a:off x="5962675" y="1891876"/>
            <a:ext cx="698400" cy="39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900" b="1">
                <a:latin typeface="Comic Sans MS"/>
                <a:ea typeface="Comic Sans MS"/>
                <a:cs typeface="Comic Sans MS"/>
                <a:sym typeface="Comic Sans MS"/>
              </a:rPr>
              <a:t>Elizabeth Drew</a:t>
            </a:r>
            <a:endParaRPr sz="900" b="1">
              <a:latin typeface="Comic Sans MS"/>
              <a:ea typeface="Comic Sans MS"/>
              <a:cs typeface="Comic Sans MS"/>
              <a:sym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35"/>
          <p:cNvPicPr preferRelativeResize="0"/>
          <p:nvPr/>
        </p:nvPicPr>
        <p:blipFill>
          <a:blip r:embed="rId3">
            <a:alphaModFix/>
          </a:blip>
          <a:stretch>
            <a:fillRect/>
          </a:stretch>
        </p:blipFill>
        <p:spPr>
          <a:xfrm>
            <a:off x="4630925" y="3692123"/>
            <a:ext cx="864100" cy="1238551"/>
          </a:xfrm>
          <a:prstGeom prst="rect">
            <a:avLst/>
          </a:prstGeom>
          <a:noFill/>
          <a:ln>
            <a:noFill/>
          </a:ln>
        </p:spPr>
      </p:pic>
      <p:sp>
        <p:nvSpPr>
          <p:cNvPr id="309" name="Google Shape;309;p35"/>
          <p:cNvSpPr txBox="1"/>
          <p:nvPr/>
        </p:nvSpPr>
        <p:spPr>
          <a:xfrm>
            <a:off x="81000" y="1339588"/>
            <a:ext cx="4496700" cy="308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b="1" dirty="0">
                <a:solidFill>
                  <a:schemeClr val="dk1"/>
                </a:solidFill>
                <a:latin typeface="Comic Sans MS"/>
                <a:ea typeface="Comic Sans MS"/>
                <a:cs typeface="Comic Sans MS"/>
                <a:sym typeface="Comic Sans MS"/>
              </a:rPr>
              <a:t>PRITILATA - </a:t>
            </a:r>
            <a:r>
              <a:rPr lang="en-GB" sz="1000" i="1" dirty="0">
                <a:solidFill>
                  <a:schemeClr val="dk1"/>
                </a:solidFill>
                <a:latin typeface="Comic Sans MS"/>
                <a:ea typeface="Comic Sans MS"/>
                <a:cs typeface="Comic Sans MS"/>
                <a:sym typeface="Comic Sans MS"/>
              </a:rPr>
              <a:t>Bengal [India] 1932. </a:t>
            </a:r>
            <a:endParaRPr sz="1000" i="1"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8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40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850" b="1" dirty="0">
                <a:solidFill>
                  <a:schemeClr val="dk1"/>
                </a:solidFill>
                <a:latin typeface="Comic Sans MS"/>
                <a:ea typeface="Comic Sans MS"/>
                <a:cs typeface="Comic Sans MS"/>
                <a:sym typeface="Comic Sans MS"/>
              </a:rPr>
              <a:t>Ma. You warned me. </a:t>
            </a:r>
            <a:r>
              <a:rPr lang="en-GB" sz="850" dirty="0">
                <a:solidFill>
                  <a:schemeClr val="dk1"/>
                </a:solidFill>
                <a:latin typeface="Comic Sans MS"/>
                <a:ea typeface="Comic Sans MS"/>
                <a:cs typeface="Comic Sans MS"/>
                <a:sym typeface="Comic Sans MS"/>
              </a:rPr>
              <a:t>I know you don’t want me hanging around here. But I can’t help it. ‘Troublemaker’! That’s what you call me but I want to cause trouble! Shake everyone and shout in their faces- ‘I can’t live like this any more! I have to breathe!’ </a:t>
            </a: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850" b="1" dirty="0">
                <a:solidFill>
                  <a:schemeClr val="dk1"/>
                </a:solidFill>
                <a:latin typeface="Comic Sans MS"/>
                <a:ea typeface="Comic Sans MS"/>
                <a:cs typeface="Comic Sans MS"/>
                <a:sym typeface="Comic Sans MS"/>
              </a:rPr>
              <a:t>‘Europeans only.</a:t>
            </a:r>
            <a:endParaRPr sz="850" b="1"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850" b="1" dirty="0">
                <a:solidFill>
                  <a:schemeClr val="dk1"/>
                </a:solidFill>
                <a:latin typeface="Comic Sans MS"/>
                <a:ea typeface="Comic Sans MS"/>
                <a:cs typeface="Comic Sans MS"/>
                <a:sym typeface="Comic Sans MS"/>
              </a:rPr>
              <a:t> No dogs. </a:t>
            </a:r>
            <a:endParaRPr sz="850" b="1"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850" b="1" dirty="0">
                <a:solidFill>
                  <a:schemeClr val="dk1"/>
                </a:solidFill>
                <a:latin typeface="Comic Sans MS"/>
                <a:ea typeface="Comic Sans MS"/>
                <a:cs typeface="Comic Sans MS"/>
                <a:sym typeface="Comic Sans MS"/>
              </a:rPr>
              <a:t> No Indians.’ </a:t>
            </a:r>
            <a:endParaRPr sz="850" b="1"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850" dirty="0">
                <a:solidFill>
                  <a:schemeClr val="dk1"/>
                </a:solidFill>
                <a:latin typeface="Comic Sans MS"/>
                <a:ea typeface="Comic Sans MS"/>
                <a:cs typeface="Comic Sans MS"/>
                <a:sym typeface="Comic Sans MS"/>
              </a:rPr>
              <a:t>Everywhere I look, I’m reminded of our enslaved condition in our own country. They [British] govern us with an iron hand, tell us it is their God-given right to take our land, force our labour, make us fight and die in their wars, starve us through famines. They say that the mere colour of their skin makes them superior [better] to us!</a:t>
            </a: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850" dirty="0">
                <a:solidFill>
                  <a:schemeClr val="dk1"/>
                </a:solidFill>
                <a:latin typeface="Comic Sans MS"/>
                <a:ea typeface="Comic Sans MS"/>
                <a:cs typeface="Comic Sans MS"/>
                <a:sym typeface="Comic Sans MS"/>
              </a:rPr>
              <a:t>Ma, I know you wanted me to marry well and I am sorry that I chose not to follow that path. We walk through this world caring for the men, giving birth to them, waiting on them, and yet- we [women] are ghosts. I’ve heard you say ‘leave the fighting to the men. They are strong’. </a:t>
            </a:r>
            <a:r>
              <a:rPr lang="en-GB" sz="850" b="1" dirty="0">
                <a:solidFill>
                  <a:schemeClr val="dk1"/>
                </a:solidFill>
                <a:latin typeface="Comic Sans MS"/>
                <a:ea typeface="Comic Sans MS"/>
                <a:cs typeface="Comic Sans MS"/>
                <a:sym typeface="Comic Sans MS"/>
              </a:rPr>
              <a:t>I am strong too Ma.</a:t>
            </a:r>
            <a:r>
              <a:rPr lang="en-GB" sz="850" dirty="0">
                <a:solidFill>
                  <a:schemeClr val="dk1"/>
                </a:solidFill>
                <a:latin typeface="Comic Sans MS"/>
                <a:ea typeface="Comic Sans MS"/>
                <a:cs typeface="Comic Sans MS"/>
                <a:sym typeface="Comic Sans MS"/>
              </a:rPr>
              <a:t> I am no less than the boys.</a:t>
            </a:r>
            <a:r>
              <a:rPr lang="en-GB" sz="850" b="1" dirty="0">
                <a:solidFill>
                  <a:schemeClr val="dk1"/>
                </a:solidFill>
                <a:latin typeface="Comic Sans MS"/>
                <a:ea typeface="Comic Sans MS"/>
                <a:cs typeface="Comic Sans MS"/>
                <a:sym typeface="Comic Sans MS"/>
              </a:rPr>
              <a:t> I am just as inspired to fight for freedom as any Indian man. </a:t>
            </a:r>
            <a:endParaRPr sz="850" b="1"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GB" sz="850" dirty="0">
                <a:solidFill>
                  <a:schemeClr val="dk1"/>
                </a:solidFill>
                <a:latin typeface="Comic Sans MS"/>
                <a:ea typeface="Comic Sans MS"/>
                <a:cs typeface="Comic Sans MS"/>
                <a:sym typeface="Comic Sans MS"/>
              </a:rPr>
              <a:t>I hear that in England, women have the right to vote. Here, we don’t have any rights. Not the women, nor the men. </a:t>
            </a:r>
            <a:r>
              <a:rPr lang="en-GB" sz="850" b="1" dirty="0">
                <a:solidFill>
                  <a:schemeClr val="dk1"/>
                </a:solidFill>
                <a:latin typeface="Comic Sans MS"/>
                <a:ea typeface="Comic Sans MS"/>
                <a:cs typeface="Comic Sans MS"/>
                <a:sym typeface="Comic Sans MS"/>
              </a:rPr>
              <a:t>We are all enslaved.</a:t>
            </a:r>
            <a:r>
              <a:rPr lang="en-GB" sz="850" dirty="0">
                <a:solidFill>
                  <a:schemeClr val="dk1"/>
                </a:solidFill>
                <a:latin typeface="Comic Sans MS"/>
                <a:ea typeface="Comic Sans MS"/>
                <a:cs typeface="Comic Sans MS"/>
                <a:sym typeface="Comic Sans MS"/>
              </a:rPr>
              <a:t> So, we fight together. Ma, I’m going to do something tonight. I don’t know how it will end. </a:t>
            </a: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800" dirty="0">
              <a:solidFill>
                <a:schemeClr val="dk1"/>
              </a:solidFill>
              <a:latin typeface="Comic Sans MS"/>
              <a:ea typeface="Comic Sans MS"/>
              <a:cs typeface="Comic Sans MS"/>
              <a:sym typeface="Comic Sans MS"/>
            </a:endParaRPr>
          </a:p>
        </p:txBody>
      </p:sp>
      <p:cxnSp>
        <p:nvCxnSpPr>
          <p:cNvPr id="310" name="Google Shape;310;p35"/>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grpSp>
        <p:nvGrpSpPr>
          <p:cNvPr id="311" name="Google Shape;311;p35"/>
          <p:cNvGrpSpPr/>
          <p:nvPr/>
        </p:nvGrpSpPr>
        <p:grpSpPr>
          <a:xfrm>
            <a:off x="149563" y="0"/>
            <a:ext cx="1007400" cy="1282025"/>
            <a:chOff x="-71662" y="0"/>
            <a:chExt cx="1007400" cy="1282025"/>
          </a:xfrm>
        </p:grpSpPr>
        <p:pic>
          <p:nvPicPr>
            <p:cNvPr id="312" name="Google Shape;312;p35"/>
            <p:cNvPicPr preferRelativeResize="0"/>
            <p:nvPr/>
          </p:nvPicPr>
          <p:blipFill>
            <a:blip r:embed="rId4">
              <a:alphaModFix/>
            </a:blip>
            <a:stretch>
              <a:fillRect/>
            </a:stretch>
          </p:blipFill>
          <p:spPr>
            <a:xfrm>
              <a:off x="0" y="0"/>
              <a:ext cx="864100" cy="1282025"/>
            </a:xfrm>
            <a:prstGeom prst="rect">
              <a:avLst/>
            </a:prstGeom>
            <a:noFill/>
            <a:ln>
              <a:noFill/>
            </a:ln>
          </p:spPr>
        </p:pic>
        <p:sp>
          <p:nvSpPr>
            <p:cNvPr id="313" name="Google Shape;313;p35"/>
            <p:cNvSpPr txBox="1"/>
            <p:nvPr/>
          </p:nvSpPr>
          <p:spPr>
            <a:xfrm rot="-380886">
              <a:off x="-48207" y="303366"/>
              <a:ext cx="960489" cy="47812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700" b="1">
                  <a:latin typeface="Comic Sans MS"/>
                  <a:ea typeface="Comic Sans MS"/>
                  <a:cs typeface="Comic Sans MS"/>
                  <a:sym typeface="Comic Sans MS"/>
                </a:rPr>
                <a:t>History is not just the study of great white men!</a:t>
              </a:r>
              <a:endParaRPr sz="700" b="1">
                <a:latin typeface="Comic Sans MS"/>
                <a:ea typeface="Comic Sans MS"/>
                <a:cs typeface="Comic Sans MS"/>
                <a:sym typeface="Comic Sans MS"/>
              </a:endParaRPr>
            </a:p>
            <a:p>
              <a:pPr marL="0" lvl="0" indent="0" algn="ctr" rtl="0">
                <a:spcBef>
                  <a:spcPts val="0"/>
                </a:spcBef>
                <a:spcAft>
                  <a:spcPts val="0"/>
                </a:spcAft>
                <a:buNone/>
              </a:pPr>
              <a:endParaRPr sz="700" b="1">
                <a:latin typeface="Comic Sans MS"/>
                <a:ea typeface="Comic Sans MS"/>
                <a:cs typeface="Comic Sans MS"/>
                <a:sym typeface="Comic Sans MS"/>
              </a:endParaRPr>
            </a:p>
            <a:p>
              <a:pPr marL="0" lvl="0" indent="0" algn="ctr" rtl="0">
                <a:spcBef>
                  <a:spcPts val="0"/>
                </a:spcBef>
                <a:spcAft>
                  <a:spcPts val="0"/>
                </a:spcAft>
                <a:buNone/>
              </a:pPr>
              <a:endParaRPr sz="700" b="1">
                <a:latin typeface="Comic Sans MS"/>
                <a:ea typeface="Comic Sans MS"/>
                <a:cs typeface="Comic Sans MS"/>
                <a:sym typeface="Comic Sans MS"/>
              </a:endParaRPr>
            </a:p>
            <a:p>
              <a:pPr marL="0" lvl="0" indent="0" algn="l" rtl="0">
                <a:spcBef>
                  <a:spcPts val="0"/>
                </a:spcBef>
                <a:spcAft>
                  <a:spcPts val="0"/>
                </a:spcAft>
                <a:buNone/>
              </a:pPr>
              <a:endParaRPr sz="700">
                <a:latin typeface="Comic Sans MS"/>
                <a:ea typeface="Comic Sans MS"/>
                <a:cs typeface="Comic Sans MS"/>
                <a:sym typeface="Comic Sans MS"/>
              </a:endParaRPr>
            </a:p>
          </p:txBody>
        </p:sp>
      </p:grpSp>
      <p:sp>
        <p:nvSpPr>
          <p:cNvPr id="314" name="Google Shape;314;p35"/>
          <p:cNvSpPr txBox="1"/>
          <p:nvPr/>
        </p:nvSpPr>
        <p:spPr>
          <a:xfrm>
            <a:off x="1347775" y="99513"/>
            <a:ext cx="3165300" cy="1139526"/>
          </a:xfrm>
          <a:prstGeom prst="rect">
            <a:avLst/>
          </a:prstGeom>
          <a:solidFill>
            <a:srgbClr val="D5A6BD"/>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850" dirty="0">
                <a:latin typeface="Comic Sans MS"/>
                <a:ea typeface="Comic Sans MS"/>
                <a:cs typeface="Comic Sans MS"/>
                <a:sym typeface="Comic Sans MS"/>
              </a:rPr>
              <a:t>Between 1497 and 1763, English seamen travelled to (for them) new lands, set up colonies and traded all over the world. In the 18th century, Britain fought a number of wars against France and local people, resulting, for example, in British control of India. Indian people were treated cruelly and with violence. Parts of India began to rise up against British control. </a:t>
            </a:r>
            <a:endParaRPr sz="850" dirty="0">
              <a:latin typeface="Comic Sans MS"/>
              <a:ea typeface="Comic Sans MS"/>
              <a:cs typeface="Comic Sans MS"/>
              <a:sym typeface="Comic Sans MS"/>
            </a:endParaRPr>
          </a:p>
        </p:txBody>
      </p:sp>
      <p:sp>
        <p:nvSpPr>
          <p:cNvPr id="315" name="Google Shape;315;p35"/>
          <p:cNvSpPr txBox="1"/>
          <p:nvPr/>
        </p:nvSpPr>
        <p:spPr>
          <a:xfrm>
            <a:off x="4630925" y="0"/>
            <a:ext cx="4513200" cy="351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850" dirty="0">
                <a:latin typeface="Comic Sans MS"/>
                <a:ea typeface="Comic Sans MS"/>
                <a:cs typeface="Comic Sans MS"/>
                <a:sym typeface="Comic Sans MS"/>
              </a:rPr>
              <a:t>The British say that one English life is worth more than one Indian life and that as a race, Indians are stupid, childish, simple, uncivilised savages, unable to govern themselves. After a while, the Indian man believes this. It is the same with Indian women. We now believe we are worth less than men. </a:t>
            </a:r>
            <a:endParaRPr sz="850" dirty="0">
              <a:latin typeface="Comic Sans MS"/>
              <a:ea typeface="Comic Sans MS"/>
              <a:cs typeface="Comic Sans MS"/>
              <a:sym typeface="Comic Sans MS"/>
            </a:endParaRPr>
          </a:p>
          <a:p>
            <a:pPr marL="0" lvl="0" indent="0" algn="l" rtl="0">
              <a:spcBef>
                <a:spcPts val="0"/>
              </a:spcBef>
              <a:spcAft>
                <a:spcPts val="0"/>
              </a:spcAft>
              <a:buNone/>
            </a:pPr>
            <a:endParaRPr sz="850" dirty="0">
              <a:latin typeface="Comic Sans MS"/>
              <a:ea typeface="Comic Sans MS"/>
              <a:cs typeface="Comic Sans MS"/>
              <a:sym typeface="Comic Sans MS"/>
            </a:endParaRPr>
          </a:p>
          <a:p>
            <a:pPr marL="0" lvl="0" indent="0" algn="l" rtl="0">
              <a:spcBef>
                <a:spcPts val="0"/>
              </a:spcBef>
              <a:spcAft>
                <a:spcPts val="0"/>
              </a:spcAft>
              <a:buNone/>
            </a:pPr>
            <a:r>
              <a:rPr lang="en-GB" sz="850" dirty="0">
                <a:latin typeface="Comic Sans MS"/>
                <a:ea typeface="Comic Sans MS"/>
                <a:cs typeface="Comic Sans MS"/>
                <a:sym typeface="Comic Sans MS"/>
              </a:rPr>
              <a:t>I am doing this for you and all the women in my life. </a:t>
            </a:r>
            <a:endParaRPr sz="850" dirty="0">
              <a:latin typeface="Comic Sans MS"/>
              <a:ea typeface="Comic Sans MS"/>
              <a:cs typeface="Comic Sans MS"/>
              <a:sym typeface="Comic Sans MS"/>
            </a:endParaRPr>
          </a:p>
          <a:p>
            <a:pPr marL="0" lvl="0" indent="0" algn="l" rtl="0">
              <a:spcBef>
                <a:spcPts val="0"/>
              </a:spcBef>
              <a:spcAft>
                <a:spcPts val="0"/>
              </a:spcAft>
              <a:buNone/>
            </a:pPr>
            <a:endParaRPr sz="850" dirty="0">
              <a:latin typeface="Comic Sans MS"/>
              <a:ea typeface="Comic Sans MS"/>
              <a:cs typeface="Comic Sans MS"/>
              <a:sym typeface="Comic Sans MS"/>
            </a:endParaRPr>
          </a:p>
          <a:p>
            <a:pPr marL="0" lvl="0" indent="0" algn="l" rtl="0">
              <a:spcBef>
                <a:spcPts val="0"/>
              </a:spcBef>
              <a:spcAft>
                <a:spcPts val="0"/>
              </a:spcAft>
              <a:buNone/>
            </a:pPr>
            <a:r>
              <a:rPr lang="en-GB" sz="850" b="1" i="1" dirty="0" err="1">
                <a:latin typeface="Comic Sans MS"/>
                <a:ea typeface="Comic Sans MS"/>
                <a:cs typeface="Comic Sans MS"/>
                <a:sym typeface="Comic Sans MS"/>
              </a:rPr>
              <a:t>Pritilata</a:t>
            </a:r>
            <a:r>
              <a:rPr lang="en-GB" sz="850" b="1" i="1" dirty="0">
                <a:latin typeface="Comic Sans MS"/>
                <a:ea typeface="Comic Sans MS"/>
                <a:cs typeface="Comic Sans MS"/>
                <a:sym typeface="Comic Sans MS"/>
              </a:rPr>
              <a:t> </a:t>
            </a:r>
            <a:r>
              <a:rPr lang="en-GB" sz="850" i="1" dirty="0">
                <a:latin typeface="Comic Sans MS"/>
                <a:ea typeface="Comic Sans MS"/>
                <a:cs typeface="Comic Sans MS"/>
                <a:sym typeface="Comic Sans MS"/>
              </a:rPr>
              <a:t>starts to tie her hair up and then wraps a turban around her head. </a:t>
            </a:r>
            <a:r>
              <a:rPr lang="en-GB" sz="850" i="1" dirty="0" err="1">
                <a:latin typeface="Comic Sans MS"/>
                <a:ea typeface="Comic Sans MS"/>
                <a:cs typeface="Comic Sans MS"/>
                <a:sym typeface="Comic Sans MS"/>
              </a:rPr>
              <a:t>Pritilata</a:t>
            </a:r>
            <a:r>
              <a:rPr lang="en-GB" sz="850" i="1" dirty="0">
                <a:latin typeface="Comic Sans MS"/>
                <a:ea typeface="Comic Sans MS"/>
                <a:cs typeface="Comic Sans MS"/>
                <a:sym typeface="Comic Sans MS"/>
              </a:rPr>
              <a:t> starts to change out of her sari [dress] and pulls on a pair of trousers (...) and the jacket of a soldier’s uniform over her sari blouse. </a:t>
            </a:r>
            <a:endParaRPr sz="850" i="1" dirty="0">
              <a:latin typeface="Comic Sans MS"/>
              <a:ea typeface="Comic Sans MS"/>
              <a:cs typeface="Comic Sans MS"/>
              <a:sym typeface="Comic Sans MS"/>
            </a:endParaRPr>
          </a:p>
          <a:p>
            <a:pPr marL="0" lvl="0" indent="0" algn="l" rtl="0">
              <a:spcBef>
                <a:spcPts val="0"/>
              </a:spcBef>
              <a:spcAft>
                <a:spcPts val="0"/>
              </a:spcAft>
              <a:buNone/>
            </a:pPr>
            <a:endParaRPr sz="850" dirty="0">
              <a:latin typeface="Comic Sans MS"/>
              <a:ea typeface="Comic Sans MS"/>
              <a:cs typeface="Comic Sans MS"/>
              <a:sym typeface="Comic Sans MS"/>
            </a:endParaRPr>
          </a:p>
          <a:p>
            <a:pPr marL="0" lvl="0" indent="0" algn="l" rtl="0">
              <a:spcBef>
                <a:spcPts val="0"/>
              </a:spcBef>
              <a:spcAft>
                <a:spcPts val="0"/>
              </a:spcAft>
              <a:buNone/>
            </a:pPr>
            <a:r>
              <a:rPr lang="en-GB" sz="850" dirty="0">
                <a:latin typeface="Comic Sans MS"/>
                <a:ea typeface="Comic Sans MS"/>
                <a:cs typeface="Comic Sans MS"/>
                <a:sym typeface="Comic Sans MS"/>
              </a:rPr>
              <a:t>The Indian Republican Army have given me strict orders to lead a group of seven brothers. </a:t>
            </a:r>
            <a:endParaRPr sz="850" dirty="0">
              <a:latin typeface="Comic Sans MS"/>
              <a:ea typeface="Comic Sans MS"/>
              <a:cs typeface="Comic Sans MS"/>
              <a:sym typeface="Comic Sans MS"/>
            </a:endParaRPr>
          </a:p>
          <a:p>
            <a:pPr marL="0" lvl="0" indent="0" algn="l" rtl="0">
              <a:spcBef>
                <a:spcPts val="0"/>
              </a:spcBef>
              <a:spcAft>
                <a:spcPts val="0"/>
              </a:spcAft>
              <a:buNone/>
            </a:pPr>
            <a:endParaRPr sz="850" dirty="0">
              <a:latin typeface="Comic Sans MS"/>
              <a:ea typeface="Comic Sans MS"/>
              <a:cs typeface="Comic Sans MS"/>
              <a:sym typeface="Comic Sans MS"/>
            </a:endParaRPr>
          </a:p>
          <a:p>
            <a:pPr marL="0" lvl="0" indent="0" algn="l" rtl="0">
              <a:spcBef>
                <a:spcPts val="0"/>
              </a:spcBef>
              <a:spcAft>
                <a:spcPts val="0"/>
              </a:spcAft>
              <a:buNone/>
            </a:pPr>
            <a:r>
              <a:rPr lang="en-GB" sz="850" b="1" i="1" dirty="0" err="1">
                <a:latin typeface="Comic Sans MS"/>
                <a:ea typeface="Comic Sans MS"/>
                <a:cs typeface="Comic Sans MS"/>
                <a:sym typeface="Comic Sans MS"/>
              </a:rPr>
              <a:t>Pritilata</a:t>
            </a:r>
            <a:r>
              <a:rPr lang="en-GB" sz="850" dirty="0">
                <a:latin typeface="Comic Sans MS"/>
                <a:ea typeface="Comic Sans MS"/>
                <a:cs typeface="Comic Sans MS"/>
                <a:sym typeface="Comic Sans MS"/>
              </a:rPr>
              <a:t> </a:t>
            </a:r>
            <a:r>
              <a:rPr lang="en-GB" sz="850" i="1" dirty="0">
                <a:latin typeface="Comic Sans MS"/>
                <a:ea typeface="Comic Sans MS"/>
                <a:cs typeface="Comic Sans MS"/>
                <a:sym typeface="Comic Sans MS"/>
              </a:rPr>
              <a:t>gets the gun out and places it carefully next to her. </a:t>
            </a:r>
            <a:endParaRPr sz="850" i="1" dirty="0">
              <a:latin typeface="Comic Sans MS"/>
              <a:ea typeface="Comic Sans MS"/>
              <a:cs typeface="Comic Sans MS"/>
              <a:sym typeface="Comic Sans MS"/>
            </a:endParaRPr>
          </a:p>
          <a:p>
            <a:pPr marL="0" lvl="0" indent="0" algn="l" rtl="0">
              <a:spcBef>
                <a:spcPts val="0"/>
              </a:spcBef>
              <a:spcAft>
                <a:spcPts val="0"/>
              </a:spcAft>
              <a:buNone/>
            </a:pPr>
            <a:endParaRPr sz="850" i="1" dirty="0">
              <a:latin typeface="Comic Sans MS"/>
              <a:ea typeface="Comic Sans MS"/>
              <a:cs typeface="Comic Sans MS"/>
              <a:sym typeface="Comic Sans MS"/>
            </a:endParaRPr>
          </a:p>
          <a:p>
            <a:pPr marL="0" lvl="0" indent="0" algn="l" rtl="0">
              <a:spcBef>
                <a:spcPts val="0"/>
              </a:spcBef>
              <a:spcAft>
                <a:spcPts val="0"/>
              </a:spcAft>
              <a:buNone/>
            </a:pPr>
            <a:r>
              <a:rPr lang="en-GB" sz="850" dirty="0">
                <a:latin typeface="Comic Sans MS"/>
                <a:ea typeface="Comic Sans MS"/>
                <a:cs typeface="Comic Sans MS"/>
                <a:sym typeface="Comic Sans MS"/>
              </a:rPr>
              <a:t>The plan is to lead an assault on the European club, to shoot and kill the Europeans and then destroy the place, burn it to the ground and it has to be done as quickly as possible. After that, I will have to go into hiding, so I may not see you for a while… All British officers and their families are legitimate targets because all are here to forcibly take our country’s wealth and beat our people into submission. I feel fortunate for being a member of an organisation that is crowned with glory. </a:t>
            </a:r>
            <a:endParaRPr sz="850" dirty="0">
              <a:latin typeface="Comic Sans MS"/>
              <a:ea typeface="Comic Sans MS"/>
              <a:cs typeface="Comic Sans MS"/>
              <a:sym typeface="Comic Sans MS"/>
            </a:endParaRPr>
          </a:p>
          <a:p>
            <a:pPr marL="0" lvl="0" indent="0" algn="l" rtl="0">
              <a:spcBef>
                <a:spcPts val="0"/>
              </a:spcBef>
              <a:spcAft>
                <a:spcPts val="0"/>
              </a:spcAft>
              <a:buNone/>
            </a:pPr>
            <a:endParaRPr sz="850" dirty="0">
              <a:latin typeface="Comic Sans MS"/>
              <a:ea typeface="Comic Sans MS"/>
              <a:cs typeface="Comic Sans MS"/>
              <a:sym typeface="Comic Sans MS"/>
            </a:endParaRPr>
          </a:p>
          <a:p>
            <a:pPr marL="0" lvl="0" indent="0" algn="l" rtl="0">
              <a:spcBef>
                <a:spcPts val="0"/>
              </a:spcBef>
              <a:spcAft>
                <a:spcPts val="0"/>
              </a:spcAft>
              <a:buNone/>
            </a:pPr>
            <a:r>
              <a:rPr lang="en-GB" sz="850" b="1" dirty="0" err="1">
                <a:latin typeface="Comic Sans MS"/>
                <a:ea typeface="Comic Sans MS"/>
                <a:cs typeface="Comic Sans MS"/>
                <a:sym typeface="Comic Sans MS"/>
              </a:rPr>
              <a:t>Pritilata</a:t>
            </a:r>
            <a:r>
              <a:rPr lang="en-GB" sz="850" b="1" dirty="0">
                <a:latin typeface="Comic Sans MS"/>
                <a:ea typeface="Comic Sans MS"/>
                <a:cs typeface="Comic Sans MS"/>
                <a:sym typeface="Comic Sans MS"/>
              </a:rPr>
              <a:t> died that night. She was 21 years old. She drank poison after being surrounded by the British to avoid arrest and execution. </a:t>
            </a:r>
            <a:endParaRPr sz="850" b="1" dirty="0">
              <a:latin typeface="Comic Sans MS"/>
              <a:ea typeface="Comic Sans MS"/>
              <a:cs typeface="Comic Sans MS"/>
              <a:sym typeface="Comic Sans MS"/>
            </a:endParaRPr>
          </a:p>
        </p:txBody>
      </p:sp>
      <p:sp>
        <p:nvSpPr>
          <p:cNvPr id="316" name="Google Shape;316;p35"/>
          <p:cNvSpPr txBox="1"/>
          <p:nvPr/>
        </p:nvSpPr>
        <p:spPr>
          <a:xfrm>
            <a:off x="5548250" y="3627400"/>
            <a:ext cx="3489300" cy="1368000"/>
          </a:xfrm>
          <a:prstGeom prst="rect">
            <a:avLst/>
          </a:prstGeom>
          <a:solidFill>
            <a:srgbClr val="D5A6BD"/>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850" b="1" dirty="0">
                <a:solidFill>
                  <a:schemeClr val="dk1"/>
                </a:solidFill>
                <a:latin typeface="Comic Sans MS"/>
                <a:ea typeface="Comic Sans MS"/>
                <a:cs typeface="Comic Sans MS"/>
                <a:sym typeface="Comic Sans MS"/>
              </a:rPr>
              <a:t>TASK: </a:t>
            </a:r>
            <a:r>
              <a:rPr lang="en-GB" sz="850" dirty="0">
                <a:solidFill>
                  <a:schemeClr val="dk1"/>
                </a:solidFill>
                <a:latin typeface="Comic Sans MS"/>
                <a:ea typeface="Comic Sans MS"/>
                <a:cs typeface="Comic Sans MS"/>
                <a:sym typeface="Comic Sans MS"/>
              </a:rPr>
              <a:t>On a scrap of paper draw a mini </a:t>
            </a:r>
            <a:r>
              <a:rPr lang="en-GB" sz="850" dirty="0" err="1">
                <a:solidFill>
                  <a:schemeClr val="dk1"/>
                </a:solidFill>
                <a:latin typeface="Comic Sans MS"/>
                <a:ea typeface="Comic Sans MS"/>
                <a:cs typeface="Comic Sans MS"/>
                <a:sym typeface="Comic Sans MS"/>
              </a:rPr>
              <a:t>mindmap</a:t>
            </a:r>
            <a:r>
              <a:rPr lang="en-GB" sz="850" dirty="0">
                <a:solidFill>
                  <a:schemeClr val="dk1"/>
                </a:solidFill>
                <a:latin typeface="Comic Sans MS"/>
                <a:ea typeface="Comic Sans MS"/>
                <a:cs typeface="Comic Sans MS"/>
                <a:sym typeface="Comic Sans MS"/>
              </a:rPr>
              <a:t> and think about the following questions: </a:t>
            </a:r>
            <a:endParaRPr sz="850" dirty="0">
              <a:solidFill>
                <a:schemeClr val="dk1"/>
              </a:solidFill>
              <a:latin typeface="Comic Sans MS"/>
              <a:ea typeface="Comic Sans MS"/>
              <a:cs typeface="Comic Sans MS"/>
              <a:sym typeface="Comic Sans MS"/>
            </a:endParaRPr>
          </a:p>
          <a:p>
            <a:pPr marL="457200" lvl="0" indent="-282575" algn="l" rtl="0">
              <a:spcBef>
                <a:spcPts val="0"/>
              </a:spcBef>
              <a:spcAft>
                <a:spcPts val="0"/>
              </a:spcAft>
              <a:buSzPts val="850"/>
              <a:buFont typeface="Comic Sans MS"/>
              <a:buChar char="★"/>
            </a:pPr>
            <a:r>
              <a:rPr lang="en-GB" sz="850" dirty="0">
                <a:solidFill>
                  <a:schemeClr val="dk1"/>
                </a:solidFill>
                <a:latin typeface="Comic Sans MS"/>
                <a:ea typeface="Comic Sans MS"/>
                <a:cs typeface="Comic Sans MS"/>
                <a:sym typeface="Comic Sans MS"/>
              </a:rPr>
              <a:t>What does </a:t>
            </a:r>
            <a:r>
              <a:rPr lang="en-GB" sz="850" dirty="0" err="1">
                <a:solidFill>
                  <a:schemeClr val="dk1"/>
                </a:solidFill>
                <a:latin typeface="Comic Sans MS"/>
                <a:ea typeface="Comic Sans MS"/>
                <a:cs typeface="Comic Sans MS"/>
                <a:sym typeface="Comic Sans MS"/>
              </a:rPr>
              <a:t>Pritilata’s</a:t>
            </a:r>
            <a:r>
              <a:rPr lang="en-GB" sz="850" dirty="0">
                <a:solidFill>
                  <a:schemeClr val="dk1"/>
                </a:solidFill>
                <a:latin typeface="Comic Sans MS"/>
                <a:ea typeface="Comic Sans MS"/>
                <a:cs typeface="Comic Sans MS"/>
                <a:sym typeface="Comic Sans MS"/>
              </a:rPr>
              <a:t> story tell us about British rule in India? What does it tell us about treatment of Indian people? </a:t>
            </a:r>
            <a:endParaRPr sz="850" dirty="0">
              <a:solidFill>
                <a:schemeClr val="dk1"/>
              </a:solidFill>
              <a:latin typeface="Comic Sans MS"/>
              <a:ea typeface="Comic Sans MS"/>
              <a:cs typeface="Comic Sans MS"/>
              <a:sym typeface="Comic Sans MS"/>
            </a:endParaRPr>
          </a:p>
          <a:p>
            <a:pPr marL="457200" lvl="0" indent="-282575" algn="l" rtl="0">
              <a:spcBef>
                <a:spcPts val="0"/>
              </a:spcBef>
              <a:spcAft>
                <a:spcPts val="0"/>
              </a:spcAft>
              <a:buSzPts val="850"/>
              <a:buFont typeface="Comic Sans MS"/>
              <a:buChar char="★"/>
            </a:pPr>
            <a:r>
              <a:rPr lang="en-GB" sz="850" dirty="0">
                <a:latin typeface="Comic Sans MS"/>
                <a:ea typeface="Comic Sans MS"/>
                <a:cs typeface="Comic Sans MS"/>
                <a:sym typeface="Comic Sans MS"/>
              </a:rPr>
              <a:t>What does </a:t>
            </a:r>
            <a:r>
              <a:rPr lang="en-GB" sz="850" dirty="0" err="1">
                <a:latin typeface="Comic Sans MS"/>
                <a:ea typeface="Comic Sans MS"/>
                <a:cs typeface="Comic Sans MS"/>
                <a:sym typeface="Comic Sans MS"/>
              </a:rPr>
              <a:t>Pritilata’s</a:t>
            </a:r>
            <a:r>
              <a:rPr lang="en-GB" sz="850" dirty="0">
                <a:latin typeface="Comic Sans MS"/>
                <a:ea typeface="Comic Sans MS"/>
                <a:cs typeface="Comic Sans MS"/>
                <a:sym typeface="Comic Sans MS"/>
              </a:rPr>
              <a:t> story tell us about views of women at the time? </a:t>
            </a:r>
            <a:endParaRPr sz="850" dirty="0">
              <a:latin typeface="Comic Sans MS"/>
              <a:ea typeface="Comic Sans MS"/>
              <a:cs typeface="Comic Sans MS"/>
              <a:sym typeface="Comic Sans MS"/>
            </a:endParaRPr>
          </a:p>
          <a:p>
            <a:pPr marL="457200" lvl="0" indent="-282575" algn="l" rtl="0">
              <a:spcBef>
                <a:spcPts val="0"/>
              </a:spcBef>
              <a:spcAft>
                <a:spcPts val="0"/>
              </a:spcAft>
              <a:buSzPts val="850"/>
              <a:buFont typeface="Comic Sans MS"/>
              <a:buChar char="★"/>
            </a:pPr>
            <a:r>
              <a:rPr lang="en-GB" sz="850" dirty="0">
                <a:solidFill>
                  <a:schemeClr val="dk1"/>
                </a:solidFill>
                <a:latin typeface="Comic Sans MS"/>
                <a:ea typeface="Comic Sans MS"/>
                <a:cs typeface="Comic Sans MS"/>
                <a:sym typeface="Comic Sans MS"/>
              </a:rPr>
              <a:t>How does the story make you feel? Is violence ever justified in your view? </a:t>
            </a: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endParaRPr sz="850" dirty="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850" dirty="0">
              <a:latin typeface="Comic Sans MS"/>
              <a:ea typeface="Comic Sans MS"/>
              <a:cs typeface="Comic Sans MS"/>
              <a:sym typeface="Comic Sans MS"/>
            </a:endParaRPr>
          </a:p>
        </p:txBody>
      </p:sp>
      <p:sp>
        <p:nvSpPr>
          <p:cNvPr id="317" name="Google Shape;317;p35"/>
          <p:cNvSpPr txBox="1"/>
          <p:nvPr/>
        </p:nvSpPr>
        <p:spPr>
          <a:xfrm>
            <a:off x="935750" y="4930675"/>
            <a:ext cx="3822000" cy="32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600">
                <a:latin typeface="Comic Sans MS"/>
                <a:ea typeface="Comic Sans MS"/>
                <a:cs typeface="Comic Sans MS"/>
                <a:sym typeface="Comic Sans MS"/>
              </a:rPr>
              <a:t>*  Tanika Gupta, ‘Pritilata’, </a:t>
            </a:r>
            <a:r>
              <a:rPr lang="en-GB" sz="600" i="1">
                <a:latin typeface="Comic Sans MS"/>
                <a:ea typeface="Comic Sans MS"/>
                <a:cs typeface="Comic Sans MS"/>
                <a:sym typeface="Comic Sans MS"/>
              </a:rPr>
              <a:t>Snatches, Moments from 100 years of women’s lives: eight monologues</a:t>
            </a:r>
            <a:r>
              <a:rPr lang="en-GB" sz="600">
                <a:latin typeface="Comic Sans MS"/>
                <a:ea typeface="Comic Sans MS"/>
                <a:cs typeface="Comic Sans MS"/>
                <a:sym typeface="Comic Sans MS"/>
              </a:rPr>
              <a:t>.   </a:t>
            </a:r>
            <a:endParaRPr sz="600">
              <a:latin typeface="Comic Sans MS"/>
              <a:ea typeface="Comic Sans MS"/>
              <a:cs typeface="Comic Sans MS"/>
              <a:sym typeface="Comic Sans MS"/>
            </a:endParaRPr>
          </a:p>
        </p:txBody>
      </p:sp>
      <p:sp>
        <p:nvSpPr>
          <p:cNvPr id="318" name="Google Shape;318;p35"/>
          <p:cNvSpPr txBox="1"/>
          <p:nvPr/>
        </p:nvSpPr>
        <p:spPr>
          <a:xfrm>
            <a:off x="2839550" y="1282025"/>
            <a:ext cx="1657200" cy="378600"/>
          </a:xfrm>
          <a:prstGeom prst="rect">
            <a:avLst/>
          </a:prstGeom>
          <a:solidFill>
            <a:srgbClr val="D5A6BD"/>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700" b="1">
                <a:latin typeface="Comic Sans MS"/>
                <a:ea typeface="Comic Sans MS"/>
                <a:cs typeface="Comic Sans MS"/>
                <a:sym typeface="Comic Sans MS"/>
              </a:rPr>
              <a:t>THINK: </a:t>
            </a:r>
            <a:r>
              <a:rPr lang="en-GB" sz="700">
                <a:latin typeface="Comic Sans MS"/>
                <a:ea typeface="Comic Sans MS"/>
                <a:cs typeface="Comic Sans MS"/>
                <a:sym typeface="Comic Sans MS"/>
              </a:rPr>
              <a:t>why is it important to study a range of diverse histories?</a:t>
            </a:r>
            <a:endParaRPr sz="700">
              <a:latin typeface="Comic Sans MS"/>
              <a:ea typeface="Comic Sans MS"/>
              <a:cs typeface="Comic Sans MS"/>
              <a:sym typeface="Comic Sans MS"/>
            </a:endParaRPr>
          </a:p>
        </p:txBody>
      </p:sp>
      <p:sp>
        <p:nvSpPr>
          <p:cNvPr id="319" name="Google Shape;319;p35"/>
          <p:cNvSpPr/>
          <p:nvPr/>
        </p:nvSpPr>
        <p:spPr>
          <a:xfrm>
            <a:off x="8686800" y="481530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20</a:t>
            </a:r>
            <a:endParaRPr sz="1050" b="1">
              <a:latin typeface="Calibri"/>
              <a:ea typeface="Calibri"/>
              <a:cs typeface="Calibri"/>
              <a:sym typeface="Calibri"/>
            </a:endParaRPr>
          </a:p>
        </p:txBody>
      </p:sp>
      <p:sp>
        <p:nvSpPr>
          <p:cNvPr id="320" name="Google Shape;320;p35"/>
          <p:cNvSpPr/>
          <p:nvPr/>
        </p:nvSpPr>
        <p:spPr>
          <a:xfrm>
            <a:off x="0"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19</a:t>
            </a:r>
            <a:endParaRPr sz="1050" b="1">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cxnSp>
        <p:nvCxnSpPr>
          <p:cNvPr id="325" name="Google Shape;325;p36"/>
          <p:cNvCxnSpPr/>
          <p:nvPr/>
        </p:nvCxnSpPr>
        <p:spPr>
          <a:xfrm>
            <a:off x="4566300" y="16950"/>
            <a:ext cx="11400" cy="5109600"/>
          </a:xfrm>
          <a:prstGeom prst="straightConnector1">
            <a:avLst/>
          </a:prstGeom>
          <a:noFill/>
          <a:ln w="9525" cap="flat" cmpd="sng">
            <a:solidFill>
              <a:schemeClr val="dk2"/>
            </a:solidFill>
            <a:prstDash val="solid"/>
            <a:round/>
            <a:headEnd type="none" w="med" len="med"/>
            <a:tailEnd type="none" w="med" len="med"/>
          </a:ln>
        </p:spPr>
      </p:cxnSp>
      <p:sp>
        <p:nvSpPr>
          <p:cNvPr id="326" name="Google Shape;326;p36"/>
          <p:cNvSpPr/>
          <p:nvPr/>
        </p:nvSpPr>
        <p:spPr>
          <a:xfrm rot="-5399968">
            <a:off x="-1500218" y="2435320"/>
            <a:ext cx="3278638" cy="272872"/>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Create your own timeline</a:t>
            </a:r>
          </a:p>
        </p:txBody>
      </p:sp>
      <p:sp>
        <p:nvSpPr>
          <p:cNvPr id="327" name="Google Shape;327;p36"/>
          <p:cNvSpPr/>
          <p:nvPr/>
        </p:nvSpPr>
        <p:spPr>
          <a:xfrm rot="-33">
            <a:off x="5223300" y="2770027"/>
            <a:ext cx="3417784" cy="268669"/>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Find your own history fact!</a:t>
            </a:r>
          </a:p>
        </p:txBody>
      </p:sp>
      <p:sp>
        <p:nvSpPr>
          <p:cNvPr id="328" name="Google Shape;328;p36"/>
          <p:cNvSpPr/>
          <p:nvPr/>
        </p:nvSpPr>
        <p:spPr>
          <a:xfrm>
            <a:off x="4628925"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22</a:t>
            </a:r>
            <a:endParaRPr sz="1050" b="1">
              <a:latin typeface="Calibri"/>
              <a:ea typeface="Calibri"/>
              <a:cs typeface="Calibri"/>
              <a:sym typeface="Calibri"/>
            </a:endParaRPr>
          </a:p>
        </p:txBody>
      </p:sp>
      <p:sp>
        <p:nvSpPr>
          <p:cNvPr id="329" name="Google Shape;329;p36"/>
          <p:cNvSpPr/>
          <p:nvPr/>
        </p:nvSpPr>
        <p:spPr>
          <a:xfrm>
            <a:off x="0" y="4798350"/>
            <a:ext cx="457200" cy="3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50" b="1">
                <a:latin typeface="Calibri"/>
                <a:ea typeface="Calibri"/>
                <a:cs typeface="Calibri"/>
                <a:sym typeface="Calibri"/>
              </a:rPr>
              <a:t>21</a:t>
            </a:r>
            <a:endParaRPr sz="1050" b="1">
              <a:latin typeface="Calibri"/>
              <a:ea typeface="Calibri"/>
              <a:cs typeface="Calibri"/>
              <a:sym typeface="Calibri"/>
            </a:endParaRPr>
          </a:p>
        </p:txBody>
      </p:sp>
      <p:cxnSp>
        <p:nvCxnSpPr>
          <p:cNvPr id="330" name="Google Shape;330;p36"/>
          <p:cNvCxnSpPr/>
          <p:nvPr/>
        </p:nvCxnSpPr>
        <p:spPr>
          <a:xfrm>
            <a:off x="2414025" y="13725"/>
            <a:ext cx="13800" cy="5143500"/>
          </a:xfrm>
          <a:prstGeom prst="straightConnector1">
            <a:avLst/>
          </a:prstGeom>
          <a:noFill/>
          <a:ln w="28575" cap="flat" cmpd="sng">
            <a:solidFill>
              <a:schemeClr val="dk2"/>
            </a:solidFill>
            <a:prstDash val="solid"/>
            <a:round/>
            <a:headEnd type="none" w="med" len="med"/>
            <a:tailEnd type="none" w="med" len="med"/>
          </a:ln>
        </p:spPr>
      </p:cxnSp>
      <p:sp>
        <p:nvSpPr>
          <p:cNvPr id="331" name="Google Shape;331;p36"/>
          <p:cNvSpPr/>
          <p:nvPr/>
        </p:nvSpPr>
        <p:spPr>
          <a:xfrm>
            <a:off x="6021325" y="3236975"/>
            <a:ext cx="3040500" cy="1824000"/>
          </a:xfrm>
          <a:prstGeom prst="rect">
            <a:avLst/>
          </a:prstGeom>
          <a:solidFill>
            <a:srgbClr val="D5A6B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2" name="Google Shape;332;p36"/>
          <p:cNvPicPr preferRelativeResize="0"/>
          <p:nvPr/>
        </p:nvPicPr>
        <p:blipFill>
          <a:blip r:embed="rId3">
            <a:alphaModFix/>
          </a:blip>
          <a:stretch>
            <a:fillRect/>
          </a:stretch>
        </p:blipFill>
        <p:spPr>
          <a:xfrm>
            <a:off x="4566300" y="3881625"/>
            <a:ext cx="861851" cy="861851"/>
          </a:xfrm>
          <a:prstGeom prst="rect">
            <a:avLst/>
          </a:prstGeom>
          <a:noFill/>
          <a:ln>
            <a:noFill/>
          </a:ln>
        </p:spPr>
      </p:pic>
      <p:sp>
        <p:nvSpPr>
          <p:cNvPr id="333" name="Google Shape;333;p36"/>
          <p:cNvSpPr/>
          <p:nvPr/>
        </p:nvSpPr>
        <p:spPr>
          <a:xfrm>
            <a:off x="4786875" y="3236975"/>
            <a:ext cx="1330200" cy="511500"/>
          </a:xfrm>
          <a:prstGeom prst="wedgeEllipseCallout">
            <a:avLst>
              <a:gd name="adj1" fmla="val -25252"/>
              <a:gd name="adj2" fmla="val 8676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latin typeface="Comic Sans MS"/>
                <a:ea typeface="Comic Sans MS"/>
                <a:cs typeface="Comic Sans MS"/>
                <a:sym typeface="Comic Sans MS"/>
              </a:rPr>
              <a:t>Did you know…</a:t>
            </a:r>
            <a:r>
              <a:rPr lang="en-GB" sz="800">
                <a:latin typeface="Comic Sans MS"/>
                <a:ea typeface="Comic Sans MS"/>
                <a:cs typeface="Comic Sans MS"/>
                <a:sym typeface="Comic Sans MS"/>
              </a:rPr>
              <a:t> Vikings skied for fun!</a:t>
            </a:r>
            <a:endParaRPr sz="800">
              <a:latin typeface="Comic Sans MS"/>
              <a:ea typeface="Comic Sans MS"/>
              <a:cs typeface="Comic Sans MS"/>
              <a:sym typeface="Comic Sans MS"/>
            </a:endParaRPr>
          </a:p>
        </p:txBody>
      </p:sp>
      <p:cxnSp>
        <p:nvCxnSpPr>
          <p:cNvPr id="334" name="Google Shape;334;p36"/>
          <p:cNvCxnSpPr/>
          <p:nvPr/>
        </p:nvCxnSpPr>
        <p:spPr>
          <a:xfrm>
            <a:off x="2194550" y="27425"/>
            <a:ext cx="411600" cy="0"/>
          </a:xfrm>
          <a:prstGeom prst="straightConnector1">
            <a:avLst/>
          </a:prstGeom>
          <a:noFill/>
          <a:ln w="28575" cap="flat" cmpd="sng">
            <a:solidFill>
              <a:schemeClr val="dk2"/>
            </a:solidFill>
            <a:prstDash val="solid"/>
            <a:round/>
            <a:headEnd type="none" w="med" len="med"/>
            <a:tailEnd type="none" w="med" len="med"/>
          </a:ln>
        </p:spPr>
      </p:cxnSp>
      <p:cxnSp>
        <p:nvCxnSpPr>
          <p:cNvPr id="335" name="Google Shape;335;p36"/>
          <p:cNvCxnSpPr/>
          <p:nvPr/>
        </p:nvCxnSpPr>
        <p:spPr>
          <a:xfrm>
            <a:off x="2215125" y="5157225"/>
            <a:ext cx="411600" cy="0"/>
          </a:xfrm>
          <a:prstGeom prst="straightConnector1">
            <a:avLst/>
          </a:prstGeom>
          <a:noFill/>
          <a:ln w="28575" cap="flat" cmpd="sng">
            <a:solidFill>
              <a:schemeClr val="dk2"/>
            </a:solidFill>
            <a:prstDash val="solid"/>
            <a:round/>
            <a:headEnd type="none" w="med" len="med"/>
            <a:tailEnd type="none" w="med" len="med"/>
          </a:ln>
        </p:spPr>
      </p:cxnSp>
      <p:sp>
        <p:nvSpPr>
          <p:cNvPr id="336" name="Google Shape;336;p36"/>
          <p:cNvSpPr txBox="1"/>
          <p:nvPr/>
        </p:nvSpPr>
        <p:spPr>
          <a:xfrm>
            <a:off x="6117075" y="3236975"/>
            <a:ext cx="2944800" cy="182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500" b="1">
                <a:latin typeface="Comic Sans MS"/>
                <a:ea typeface="Comic Sans MS"/>
                <a:cs typeface="Comic Sans MS"/>
                <a:sym typeface="Comic Sans MS"/>
              </a:rPr>
              <a:t>Did you know… </a:t>
            </a:r>
            <a:endParaRPr sz="1500" b="1">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a:p>
            <a:pPr marL="0" lvl="0" indent="0" algn="l" rtl="0">
              <a:spcBef>
                <a:spcPts val="0"/>
              </a:spcBef>
              <a:spcAft>
                <a:spcPts val="0"/>
              </a:spcAft>
              <a:buNone/>
            </a:pPr>
            <a:r>
              <a:rPr lang="en-GB">
                <a:latin typeface="Comic Sans MS"/>
                <a:ea typeface="Comic Sans MS"/>
                <a:cs typeface="Comic Sans MS"/>
                <a:sym typeface="Comic Sans MS"/>
              </a:rPr>
              <a:t>________________________</a:t>
            </a:r>
            <a:endParaRPr>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a:p>
            <a:pPr marL="0" lvl="0" indent="0" algn="l" rtl="0">
              <a:spcBef>
                <a:spcPts val="0"/>
              </a:spcBef>
              <a:spcAft>
                <a:spcPts val="0"/>
              </a:spcAft>
              <a:buNone/>
            </a:pPr>
            <a:r>
              <a:rPr lang="en-GB">
                <a:latin typeface="Comic Sans MS"/>
                <a:ea typeface="Comic Sans MS"/>
                <a:cs typeface="Comic Sans MS"/>
                <a:sym typeface="Comic Sans MS"/>
              </a:rPr>
              <a:t>________________________</a:t>
            </a:r>
            <a:endParaRPr>
              <a:latin typeface="Comic Sans MS"/>
              <a:ea typeface="Comic Sans MS"/>
              <a:cs typeface="Comic Sans MS"/>
              <a:sym typeface="Comic Sans MS"/>
            </a:endParaRPr>
          </a:p>
          <a:p>
            <a:pPr marL="0" lvl="0" indent="0" algn="l" rtl="0">
              <a:spcBef>
                <a:spcPts val="0"/>
              </a:spcBef>
              <a:spcAft>
                <a:spcPts val="0"/>
              </a:spcAft>
              <a:buNone/>
            </a:pPr>
            <a:endParaRPr>
              <a:latin typeface="Comic Sans MS"/>
              <a:ea typeface="Comic Sans MS"/>
              <a:cs typeface="Comic Sans MS"/>
              <a:sym typeface="Comic Sans MS"/>
            </a:endParaRPr>
          </a:p>
          <a:p>
            <a:pPr marL="0" lvl="0" indent="0" algn="l" rtl="0">
              <a:spcBef>
                <a:spcPts val="0"/>
              </a:spcBef>
              <a:spcAft>
                <a:spcPts val="0"/>
              </a:spcAft>
              <a:buNone/>
            </a:pPr>
            <a:r>
              <a:rPr lang="en-GB">
                <a:latin typeface="Comic Sans MS"/>
                <a:ea typeface="Comic Sans MS"/>
                <a:cs typeface="Comic Sans MS"/>
                <a:sym typeface="Comic Sans MS"/>
              </a:rPr>
              <a:t>________________________</a:t>
            </a:r>
            <a:endParaRPr>
              <a:latin typeface="Comic Sans MS"/>
              <a:ea typeface="Comic Sans MS"/>
              <a:cs typeface="Comic Sans MS"/>
              <a:sym typeface="Comic Sans MS"/>
            </a:endParaRPr>
          </a:p>
        </p:txBody>
      </p:sp>
      <p:sp>
        <p:nvSpPr>
          <p:cNvPr id="337" name="Google Shape;337;p36"/>
          <p:cNvSpPr/>
          <p:nvPr/>
        </p:nvSpPr>
        <p:spPr>
          <a:xfrm rot="-35">
            <a:off x="5223300" y="27441"/>
            <a:ext cx="3648714" cy="630938"/>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Trying putting these events in </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chronological order</a:t>
            </a:r>
          </a:p>
        </p:txBody>
      </p:sp>
      <p:sp>
        <p:nvSpPr>
          <p:cNvPr id="338" name="Google Shape;338;p36"/>
          <p:cNvSpPr txBox="1"/>
          <p:nvPr/>
        </p:nvSpPr>
        <p:spPr>
          <a:xfrm>
            <a:off x="4675875" y="870775"/>
            <a:ext cx="2332800" cy="18240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World War One</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The Vikings</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The Romans</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Queen Elizabeth II</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9/11 </a:t>
            </a:r>
            <a:endParaRPr>
              <a:latin typeface="Comic Sans MS"/>
              <a:ea typeface="Comic Sans MS"/>
              <a:cs typeface="Comic Sans MS"/>
              <a:sym typeface="Comic Sans MS"/>
            </a:endParaRPr>
          </a:p>
          <a:p>
            <a:pPr marL="0" lvl="0" indent="0" algn="l" rtl="0">
              <a:lnSpc>
                <a:spcPct val="150000"/>
              </a:lnSpc>
              <a:spcBef>
                <a:spcPts val="0"/>
              </a:spcBef>
              <a:spcAft>
                <a:spcPts val="0"/>
              </a:spcAft>
              <a:buNone/>
            </a:pPr>
            <a:endParaRPr>
              <a:latin typeface="Comic Sans MS"/>
              <a:ea typeface="Comic Sans MS"/>
              <a:cs typeface="Comic Sans MS"/>
              <a:sym typeface="Comic Sans MS"/>
            </a:endParaRPr>
          </a:p>
        </p:txBody>
      </p:sp>
      <p:sp>
        <p:nvSpPr>
          <p:cNvPr id="339" name="Google Shape;339;p36"/>
          <p:cNvSpPr txBox="1"/>
          <p:nvPr/>
        </p:nvSpPr>
        <p:spPr>
          <a:xfrm>
            <a:off x="6932175" y="870763"/>
            <a:ext cx="2256300" cy="18240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The Black Death </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The Normans</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Henry VIII </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Queen Victoria</a:t>
            </a:r>
            <a:endParaRPr>
              <a:latin typeface="Comic Sans MS"/>
              <a:ea typeface="Comic Sans MS"/>
              <a:cs typeface="Comic Sans MS"/>
              <a:sym typeface="Comic Sans MS"/>
            </a:endParaRPr>
          </a:p>
          <a:p>
            <a:pPr marL="457200" lvl="0" indent="-317500" algn="l" rtl="0">
              <a:lnSpc>
                <a:spcPct val="150000"/>
              </a:lnSpc>
              <a:spcBef>
                <a:spcPts val="0"/>
              </a:spcBef>
              <a:spcAft>
                <a:spcPts val="0"/>
              </a:spcAft>
              <a:buSzPts val="1400"/>
              <a:buFont typeface="Comic Sans MS"/>
              <a:buChar char="❏"/>
            </a:pPr>
            <a:r>
              <a:rPr lang="en-GB">
                <a:latin typeface="Comic Sans MS"/>
                <a:ea typeface="Comic Sans MS"/>
                <a:cs typeface="Comic Sans MS"/>
                <a:sym typeface="Comic Sans MS"/>
              </a:rPr>
              <a:t>Dunkirk </a:t>
            </a:r>
            <a:endParaRPr>
              <a:latin typeface="Comic Sans MS"/>
              <a:ea typeface="Comic Sans MS"/>
              <a:cs typeface="Comic Sans MS"/>
              <a:sym typeface="Comic Sans MS"/>
            </a:endParaRPr>
          </a:p>
          <a:p>
            <a:pPr marL="0" lvl="0" indent="0" algn="l" rtl="0">
              <a:lnSpc>
                <a:spcPct val="150000"/>
              </a:lnSpc>
              <a:spcBef>
                <a:spcPts val="0"/>
              </a:spcBef>
              <a:spcAft>
                <a:spcPts val="0"/>
              </a:spcAft>
              <a:buNone/>
            </a:pPr>
            <a:endParaRPr>
              <a:latin typeface="Comic Sans MS"/>
              <a:ea typeface="Comic Sans MS"/>
              <a:cs typeface="Comic Sans MS"/>
              <a:sym typeface="Comic Sans MS"/>
            </a:endParaRPr>
          </a:p>
        </p:txBody>
      </p:sp>
      <p:grpSp>
        <p:nvGrpSpPr>
          <p:cNvPr id="340" name="Google Shape;340;p36"/>
          <p:cNvGrpSpPr/>
          <p:nvPr/>
        </p:nvGrpSpPr>
        <p:grpSpPr>
          <a:xfrm rot="-5400000">
            <a:off x="3482666" y="-208975"/>
            <a:ext cx="864100" cy="1282025"/>
            <a:chOff x="5975525" y="1160388"/>
            <a:chExt cx="864100" cy="1282025"/>
          </a:xfrm>
        </p:grpSpPr>
        <p:pic>
          <p:nvPicPr>
            <p:cNvPr id="341" name="Google Shape;341;p36"/>
            <p:cNvPicPr preferRelativeResize="0"/>
            <p:nvPr/>
          </p:nvPicPr>
          <p:blipFill>
            <a:blip r:embed="rId4">
              <a:alphaModFix/>
            </a:blip>
            <a:stretch>
              <a:fillRect/>
            </a:stretch>
          </p:blipFill>
          <p:spPr>
            <a:xfrm>
              <a:off x="5975525" y="1160388"/>
              <a:ext cx="864100" cy="1282025"/>
            </a:xfrm>
            <a:prstGeom prst="rect">
              <a:avLst/>
            </a:prstGeom>
            <a:noFill/>
            <a:ln>
              <a:noFill/>
            </a:ln>
          </p:spPr>
        </p:pic>
        <p:sp>
          <p:nvSpPr>
            <p:cNvPr id="342" name="Google Shape;342;p36"/>
            <p:cNvSpPr/>
            <p:nvPr/>
          </p:nvSpPr>
          <p:spPr>
            <a:xfrm rot="-407823">
              <a:off x="6069392" y="1510381"/>
              <a:ext cx="710432" cy="419633"/>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Try creating </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images for </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your timeline!</a:t>
              </a:r>
            </a:p>
          </p:txBody>
        </p:sp>
      </p:grpSp>
      <p:grpSp>
        <p:nvGrpSpPr>
          <p:cNvPr id="343" name="Google Shape;343;p36"/>
          <p:cNvGrpSpPr/>
          <p:nvPr/>
        </p:nvGrpSpPr>
        <p:grpSpPr>
          <a:xfrm rot="-5400000">
            <a:off x="3504641" y="4084150"/>
            <a:ext cx="864100" cy="1282025"/>
            <a:chOff x="5975525" y="1160388"/>
            <a:chExt cx="864100" cy="1282025"/>
          </a:xfrm>
        </p:grpSpPr>
        <p:pic>
          <p:nvPicPr>
            <p:cNvPr id="344" name="Google Shape;344;p36"/>
            <p:cNvPicPr preferRelativeResize="0"/>
            <p:nvPr/>
          </p:nvPicPr>
          <p:blipFill>
            <a:blip r:embed="rId4">
              <a:alphaModFix/>
            </a:blip>
            <a:stretch>
              <a:fillRect/>
            </a:stretch>
          </p:blipFill>
          <p:spPr>
            <a:xfrm>
              <a:off x="5975525" y="1160388"/>
              <a:ext cx="864100" cy="1282025"/>
            </a:xfrm>
            <a:prstGeom prst="rect">
              <a:avLst/>
            </a:prstGeom>
            <a:noFill/>
            <a:ln>
              <a:noFill/>
            </a:ln>
          </p:spPr>
        </p:pic>
        <p:sp>
          <p:nvSpPr>
            <p:cNvPr id="345" name="Google Shape;345;p36"/>
            <p:cNvSpPr/>
            <p:nvPr/>
          </p:nvSpPr>
          <p:spPr>
            <a:xfrm rot="-407700">
              <a:off x="6039023" y="1507547"/>
              <a:ext cx="758404" cy="422477"/>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rgbClr val="741B47"/>
                  </a:solidFill>
                  <a:latin typeface="Comic Sans MS"/>
                </a:rPr>
                <a:t>See the example</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 timeline on page 10</a:t>
              </a:r>
              <a:br>
                <a:rPr b="1" i="0">
                  <a:ln w="9525" cap="flat" cmpd="sng">
                    <a:solidFill>
                      <a:schemeClr val="dk2"/>
                    </a:solidFill>
                    <a:prstDash val="solid"/>
                    <a:round/>
                    <a:headEnd type="none" w="sm" len="sm"/>
                    <a:tailEnd type="none" w="sm" len="sm"/>
                  </a:ln>
                  <a:solidFill>
                    <a:srgbClr val="741B47"/>
                  </a:solidFill>
                  <a:latin typeface="Comic Sans MS"/>
                </a:rPr>
              </a:br>
              <a:r>
                <a:rPr b="1" i="0">
                  <a:ln w="9525" cap="flat" cmpd="sng">
                    <a:solidFill>
                      <a:schemeClr val="dk2"/>
                    </a:solidFill>
                    <a:prstDash val="solid"/>
                    <a:round/>
                    <a:headEnd type="none" w="sm" len="sm"/>
                    <a:tailEnd type="none" w="sm" len="sm"/>
                  </a:ln>
                  <a:solidFill>
                    <a:srgbClr val="741B47"/>
                  </a:solidFill>
                  <a:latin typeface="Comic Sans MS"/>
                </a:rPr>
                <a:t> for help!</a:t>
              </a:r>
            </a:p>
          </p:txBody>
        </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2733</Words>
  <Application>Microsoft Office PowerPoint</Application>
  <PresentationFormat>On-screen Show (16:9)</PresentationFormat>
  <Paragraphs>308</Paragraphs>
  <Slides>12</Slides>
  <Notes>12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12</vt:i4>
      </vt:variant>
    </vt:vector>
  </HeadingPairs>
  <TitlesOfParts>
    <vt:vector size="17" baseType="lpstr">
      <vt:lpstr>Arial</vt:lpstr>
      <vt:lpstr>Calibri</vt:lpstr>
      <vt:lpstr>Comic Sans MS</vt:lpstr>
      <vt:lpstr>Simple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Helen Snelson</cp:lastModifiedBy>
  <cp:revision>1</cp:revision>
  <dcterms:modified xsi:type="dcterms:W3CDTF">2020-06-24T13:21:14Z</dcterms:modified>
</cp:coreProperties>
</file>